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 id="2147483653" r:id="rId5"/>
  </p:sldMasterIdLst>
  <p:notesMasterIdLst>
    <p:notesMasterId r:id="rId12"/>
  </p:notesMasterIdLst>
  <p:handoutMasterIdLst>
    <p:handoutMasterId r:id="rId13"/>
  </p:handoutMasterIdLst>
  <p:sldIdLst>
    <p:sldId id="273" r:id="rId6"/>
    <p:sldId id="275" r:id="rId7"/>
    <p:sldId id="276" r:id="rId8"/>
    <p:sldId id="277" r:id="rId9"/>
    <p:sldId id="278" r:id="rId10"/>
    <p:sldId id="279" r:id="rId11"/>
  </p:sldIdLst>
  <p:sldSz cx="15119350" cy="10691813"/>
  <p:notesSz cx="14597063" cy="21107400"/>
  <p:defaultTextStyle>
    <a:defPPr>
      <a:defRPr lang="ja-JP"/>
    </a:defPPr>
    <a:lvl1pPr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1pPr>
    <a:lvl2pPr marL="52674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2pPr>
    <a:lvl3pPr marL="105348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3pPr>
    <a:lvl4pPr marL="158022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4pPr>
    <a:lvl5pPr marL="210696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5pPr>
    <a:lvl6pPr marL="263370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6pPr>
    <a:lvl7pPr marL="316044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7pPr>
    <a:lvl8pPr marL="368718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8pPr>
    <a:lvl9pPr marL="421392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プライマリークラス）" id="{05F68B40-4021-4FFA-A734-7816717BBE8C}">
          <p14:sldIdLst>
            <p14:sldId id="273"/>
            <p14:sldId id="275"/>
            <p14:sldId id="276"/>
            <p14:sldId id="277"/>
            <p14:sldId id="278"/>
          </p14:sldIdLst>
        </p14:section>
        <p14:section name="モデル図ページ（プライマリークラス）" id="{8B2B3982-7BAC-4EE5-974E-E0EE0719EC85}">
          <p14:sldIdLst>
            <p14:sldId id="279"/>
          </p14:sldIdLst>
        </p14:section>
      </p14:sectionLst>
    </p:ext>
    <p:ext uri="{EFAFB233-063F-42B5-8137-9DF3F51BA10A}">
      <p15:sldGuideLst xmlns:p15="http://schemas.microsoft.com/office/powerpoint/2012/main">
        <p15:guide id="1" orient="horz" pos="3436" userDrawn="1">
          <p15:clr>
            <a:srgbClr val="A4A3A4"/>
          </p15:clr>
        </p15:guide>
        <p15:guide id="2" pos="4762" userDrawn="1">
          <p15:clr>
            <a:srgbClr val="A4A3A4"/>
          </p15:clr>
        </p15:guide>
        <p15:guide id="3" orient="horz" pos="36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26"/>
    <a:srgbClr val="FF9100"/>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A7D08-6019-4799-BF94-AF2B47547BE9}" v="184" dt="2024-08-08T07:46:25.654"/>
    <p1510:client id="{52B3AA71-D7D4-4C3C-8AC7-8DA871D62E00}" v="965" dt="2024-08-08T07:47:24.610"/>
    <p1510:client id="{E8121695-CC16-D5A0-E8E1-A8479ABBD922}" v="73" dt="2024-08-08T04:35:06.37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1090" y="110"/>
      </p:cViewPr>
      <p:guideLst>
        <p:guide orient="horz" pos="3436"/>
        <p:guide pos="4762"/>
        <p:guide orient="horz" pos="3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1703388" y="1582738"/>
            <a:ext cx="11191875"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1pPr>
    <a:lvl2pPr marL="52674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2pPr>
    <a:lvl3pPr marL="105348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3pPr>
    <a:lvl4pPr marL="158022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4pPr>
    <a:lvl5pPr marL="210696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5pPr>
    <a:lvl6pPr marL="2633701" algn="l" defTabSz="1053480" rtl="0" eaLnBrk="1" latinLnBrk="0" hangingPunct="1">
      <a:defRPr kumimoji="1" sz="1383" kern="1200">
        <a:solidFill>
          <a:schemeClr val="tx1"/>
        </a:solidFill>
        <a:latin typeface="+mn-lt"/>
        <a:ea typeface="+mn-ea"/>
        <a:cs typeface="+mn-cs"/>
      </a:defRPr>
    </a:lvl6pPr>
    <a:lvl7pPr marL="3160441" algn="l" defTabSz="1053480" rtl="0" eaLnBrk="1" latinLnBrk="0" hangingPunct="1">
      <a:defRPr kumimoji="1" sz="1383" kern="1200">
        <a:solidFill>
          <a:schemeClr val="tx1"/>
        </a:solidFill>
        <a:latin typeface="+mn-lt"/>
        <a:ea typeface="+mn-ea"/>
        <a:cs typeface="+mn-cs"/>
      </a:defRPr>
    </a:lvl7pPr>
    <a:lvl8pPr marL="3687181" algn="l" defTabSz="1053480" rtl="0" eaLnBrk="1" latinLnBrk="0" hangingPunct="1">
      <a:defRPr kumimoji="1" sz="1383" kern="1200">
        <a:solidFill>
          <a:schemeClr val="tx1"/>
        </a:solidFill>
        <a:latin typeface="+mn-lt"/>
        <a:ea typeface="+mn-ea"/>
        <a:cs typeface="+mn-cs"/>
      </a:defRPr>
    </a:lvl8pPr>
    <a:lvl9pPr marL="4213921" algn="l" defTabSz="1053480" rtl="0" eaLnBrk="1" latinLnBrk="0" hangingPunct="1">
      <a:defRPr kumimoji="1" sz="138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8/9/2024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6085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7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2927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 id="2147483692" r:id="rId2"/>
  </p:sldLayoutIdLst>
  <p:txStyles>
    <p:titleStyle>
      <a:lvl1pPr algn="l" defTabSz="862174" rtl="0" eaLnBrk="1" latinLnBrk="0" hangingPunct="1">
        <a:lnSpc>
          <a:spcPct val="90000"/>
        </a:lnSpc>
        <a:spcBef>
          <a:spcPct val="0"/>
        </a:spcBef>
        <a:buNone/>
        <a:defRPr kumimoji="1" sz="4148" kern="1200">
          <a:solidFill>
            <a:schemeClr val="tx1"/>
          </a:solidFill>
          <a:latin typeface="+mj-lt"/>
          <a:ea typeface="+mj-ea"/>
          <a:cs typeface="+mj-cs"/>
        </a:defRPr>
      </a:lvl1pPr>
    </p:titleStyle>
    <p:bodyStyle>
      <a:lvl1pPr marL="215544" indent="-215544" algn="l" defTabSz="862174" rtl="0" eaLnBrk="1" latinLnBrk="0" hangingPunct="1">
        <a:lnSpc>
          <a:spcPct val="90000"/>
        </a:lnSpc>
        <a:spcBef>
          <a:spcPts val="943"/>
        </a:spcBef>
        <a:buFont typeface="Arial" panose="020B0604020202020204" pitchFamily="34" charset="0"/>
        <a:buChar char="•"/>
        <a:defRPr kumimoji="1" sz="2640" kern="1200">
          <a:solidFill>
            <a:schemeClr val="tx1"/>
          </a:solidFill>
          <a:latin typeface="+mn-lt"/>
          <a:ea typeface="+mn-ea"/>
          <a:cs typeface="+mn-cs"/>
        </a:defRPr>
      </a:lvl1pPr>
      <a:lvl2pPr marL="646631" indent="-215544" algn="l" defTabSz="862174" rtl="0" eaLnBrk="1" latinLnBrk="0" hangingPunct="1">
        <a:lnSpc>
          <a:spcPct val="90000"/>
        </a:lnSpc>
        <a:spcBef>
          <a:spcPts val="471"/>
        </a:spcBef>
        <a:buFont typeface="Arial" panose="020B0604020202020204" pitchFamily="34" charset="0"/>
        <a:buChar char="•"/>
        <a:defRPr kumimoji="1" sz="2263" kern="1200">
          <a:solidFill>
            <a:schemeClr val="tx1"/>
          </a:solidFill>
          <a:latin typeface="+mn-lt"/>
          <a:ea typeface="+mn-ea"/>
          <a:cs typeface="+mn-cs"/>
        </a:defRPr>
      </a:lvl2pPr>
      <a:lvl3pPr marL="1077718" indent="-215544" algn="l" defTabSz="862174" rtl="0" eaLnBrk="1" latinLnBrk="0" hangingPunct="1">
        <a:lnSpc>
          <a:spcPct val="90000"/>
        </a:lnSpc>
        <a:spcBef>
          <a:spcPts val="471"/>
        </a:spcBef>
        <a:buFont typeface="Arial" panose="020B0604020202020204" pitchFamily="34" charset="0"/>
        <a:buChar char="•"/>
        <a:defRPr kumimoji="1" sz="1885" kern="1200">
          <a:solidFill>
            <a:schemeClr val="tx1"/>
          </a:solidFill>
          <a:latin typeface="+mn-lt"/>
          <a:ea typeface="+mn-ea"/>
          <a:cs typeface="+mn-cs"/>
        </a:defRPr>
      </a:lvl3pPr>
      <a:lvl4pPr marL="1508804"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4pPr>
      <a:lvl5pPr marL="1939892"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5pPr>
      <a:lvl6pPr marL="2370979"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6pPr>
      <a:lvl7pPr marL="2802066"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7pPr>
      <a:lvl8pPr marL="3233153"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8pPr>
      <a:lvl9pPr marL="3664241"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9pPr>
    </p:bodyStyle>
    <p:otherStyle>
      <a:defPPr>
        <a:defRPr lang="ja-JP"/>
      </a:defPPr>
      <a:lvl1pPr marL="0" algn="l" defTabSz="862174" rtl="0" eaLnBrk="1" latinLnBrk="0" hangingPunct="1">
        <a:defRPr kumimoji="1" sz="1697" kern="1200">
          <a:solidFill>
            <a:schemeClr val="tx1"/>
          </a:solidFill>
          <a:latin typeface="+mn-lt"/>
          <a:ea typeface="+mn-ea"/>
          <a:cs typeface="+mn-cs"/>
        </a:defRPr>
      </a:lvl1pPr>
      <a:lvl2pPr marL="431087" algn="l" defTabSz="862174" rtl="0" eaLnBrk="1" latinLnBrk="0" hangingPunct="1">
        <a:defRPr kumimoji="1" sz="1697" kern="1200">
          <a:solidFill>
            <a:schemeClr val="tx1"/>
          </a:solidFill>
          <a:latin typeface="+mn-lt"/>
          <a:ea typeface="+mn-ea"/>
          <a:cs typeface="+mn-cs"/>
        </a:defRPr>
      </a:lvl2pPr>
      <a:lvl3pPr marL="862174" algn="l" defTabSz="862174" rtl="0" eaLnBrk="1" latinLnBrk="0" hangingPunct="1">
        <a:defRPr kumimoji="1" sz="1697" kern="1200">
          <a:solidFill>
            <a:schemeClr val="tx1"/>
          </a:solidFill>
          <a:latin typeface="+mn-lt"/>
          <a:ea typeface="+mn-ea"/>
          <a:cs typeface="+mn-cs"/>
        </a:defRPr>
      </a:lvl3pPr>
      <a:lvl4pPr marL="1293262" algn="l" defTabSz="862174" rtl="0" eaLnBrk="1" latinLnBrk="0" hangingPunct="1">
        <a:defRPr kumimoji="1" sz="1697" kern="1200">
          <a:solidFill>
            <a:schemeClr val="tx1"/>
          </a:solidFill>
          <a:latin typeface="+mn-lt"/>
          <a:ea typeface="+mn-ea"/>
          <a:cs typeface="+mn-cs"/>
        </a:defRPr>
      </a:lvl4pPr>
      <a:lvl5pPr marL="1724348" algn="l" defTabSz="862174" rtl="0" eaLnBrk="1" latinLnBrk="0" hangingPunct="1">
        <a:defRPr kumimoji="1" sz="1697" kern="1200">
          <a:solidFill>
            <a:schemeClr val="tx1"/>
          </a:solidFill>
          <a:latin typeface="+mn-lt"/>
          <a:ea typeface="+mn-ea"/>
          <a:cs typeface="+mn-cs"/>
        </a:defRPr>
      </a:lvl5pPr>
      <a:lvl6pPr marL="2155435" algn="l" defTabSz="862174" rtl="0" eaLnBrk="1" latinLnBrk="0" hangingPunct="1">
        <a:defRPr kumimoji="1" sz="1697" kern="1200">
          <a:solidFill>
            <a:schemeClr val="tx1"/>
          </a:solidFill>
          <a:latin typeface="+mn-lt"/>
          <a:ea typeface="+mn-ea"/>
          <a:cs typeface="+mn-cs"/>
        </a:defRPr>
      </a:lvl6pPr>
      <a:lvl7pPr marL="2586522" algn="l" defTabSz="862174" rtl="0" eaLnBrk="1" latinLnBrk="0" hangingPunct="1">
        <a:defRPr kumimoji="1" sz="1697" kern="1200">
          <a:solidFill>
            <a:schemeClr val="tx1"/>
          </a:solidFill>
          <a:latin typeface="+mn-lt"/>
          <a:ea typeface="+mn-ea"/>
          <a:cs typeface="+mn-cs"/>
        </a:defRPr>
      </a:lvl7pPr>
      <a:lvl8pPr marL="3017610" algn="l" defTabSz="862174" rtl="0" eaLnBrk="1" latinLnBrk="0" hangingPunct="1">
        <a:defRPr kumimoji="1" sz="1697" kern="1200">
          <a:solidFill>
            <a:schemeClr val="tx1"/>
          </a:solidFill>
          <a:latin typeface="+mn-lt"/>
          <a:ea typeface="+mn-ea"/>
          <a:cs typeface="+mn-cs"/>
        </a:defRPr>
      </a:lvl8pPr>
      <a:lvl9pPr marL="3448697" algn="l" defTabSz="862174" rtl="0" eaLnBrk="1" latinLnBrk="0" hangingPunct="1">
        <a:defRPr kumimoji="1" sz="169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1038706" y="569241"/>
            <a:ext cx="13041939" cy="927667"/>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1038706" y="1416720"/>
            <a:ext cx="13041939" cy="898099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 id="2147483693" r:id="rId4"/>
    <p:sldLayoutId id="2147483706" r:id="rId5"/>
    <p:sldLayoutId id="2147483719" r:id="rId6"/>
  </p:sldLayoutIdLst>
  <p:txStyles>
    <p:titleStyle>
      <a:lvl1pPr algn="l" defTabSz="1018276" rtl="0" eaLnBrk="1" latinLnBrk="0" hangingPunct="1">
        <a:lnSpc>
          <a:spcPct val="90000"/>
        </a:lnSpc>
        <a:spcBef>
          <a:spcPct val="0"/>
        </a:spcBef>
        <a:buNone/>
        <a:defRPr kumimoji="1" sz="4900" kern="1200">
          <a:solidFill>
            <a:schemeClr val="tx1"/>
          </a:solidFill>
          <a:latin typeface="+mj-lt"/>
          <a:ea typeface="+mj-ea"/>
          <a:cs typeface="+mj-cs"/>
        </a:defRPr>
      </a:lvl1pPr>
    </p:titleStyle>
    <p:bodyStyle>
      <a:lvl1pPr marL="254569" indent="-254569" algn="l" defTabSz="1018276" rtl="0" eaLnBrk="1" latinLnBrk="0" hangingPunct="1">
        <a:lnSpc>
          <a:spcPct val="90000"/>
        </a:lnSpc>
        <a:spcBef>
          <a:spcPts val="1114"/>
        </a:spcBef>
        <a:buFont typeface="Arial" panose="020B0604020202020204" pitchFamily="34" charset="0"/>
        <a:buChar char="•"/>
        <a:defRPr kumimoji="1" sz="3118" kern="1200">
          <a:solidFill>
            <a:schemeClr val="tx1"/>
          </a:solidFill>
          <a:latin typeface="+mn-lt"/>
          <a:ea typeface="+mn-ea"/>
          <a:cs typeface="+mn-cs"/>
        </a:defRPr>
      </a:lvl1pPr>
      <a:lvl2pPr marL="763707" indent="-254569" algn="l" defTabSz="1018276" rtl="0" eaLnBrk="1" latinLnBrk="0" hangingPunct="1">
        <a:lnSpc>
          <a:spcPct val="90000"/>
        </a:lnSpc>
        <a:spcBef>
          <a:spcPts val="557"/>
        </a:spcBef>
        <a:buFont typeface="Arial" panose="020B0604020202020204" pitchFamily="34" charset="0"/>
        <a:buChar char="•"/>
        <a:defRPr kumimoji="1" sz="2673" kern="1200">
          <a:solidFill>
            <a:schemeClr val="tx1"/>
          </a:solidFill>
          <a:latin typeface="+mn-lt"/>
          <a:ea typeface="+mn-ea"/>
          <a:cs typeface="+mn-cs"/>
        </a:defRPr>
      </a:lvl2pPr>
      <a:lvl3pPr marL="1272845" indent="-254569" algn="l" defTabSz="1018276" rtl="0" eaLnBrk="1" latinLnBrk="0" hangingPunct="1">
        <a:lnSpc>
          <a:spcPct val="90000"/>
        </a:lnSpc>
        <a:spcBef>
          <a:spcPts val="557"/>
        </a:spcBef>
        <a:buFont typeface="Arial" panose="020B0604020202020204" pitchFamily="34" charset="0"/>
        <a:buChar char="•"/>
        <a:defRPr kumimoji="1" sz="2227" kern="1200">
          <a:solidFill>
            <a:schemeClr val="tx1"/>
          </a:solidFill>
          <a:latin typeface="+mn-lt"/>
          <a:ea typeface="+mn-ea"/>
          <a:cs typeface="+mn-cs"/>
        </a:defRPr>
      </a:lvl3pPr>
      <a:lvl4pPr marL="1781983"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4pPr>
      <a:lvl5pPr marL="2291121"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5pPr>
      <a:lvl6pPr marL="2800259"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6pPr>
      <a:lvl7pPr marL="3309396"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7pPr>
      <a:lvl8pPr marL="3818534"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8pPr>
      <a:lvl9pPr marL="4327672"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9pPr>
    </p:bodyStyle>
    <p:otherStyle>
      <a:defPPr>
        <a:defRPr lang="ja-JP"/>
      </a:defPPr>
      <a:lvl1pPr marL="0" algn="l" defTabSz="1018276" rtl="0" eaLnBrk="1" latinLnBrk="0" hangingPunct="1">
        <a:defRPr kumimoji="1" sz="2004" kern="1200">
          <a:solidFill>
            <a:schemeClr val="tx1"/>
          </a:solidFill>
          <a:latin typeface="+mn-lt"/>
          <a:ea typeface="+mn-ea"/>
          <a:cs typeface="+mn-cs"/>
        </a:defRPr>
      </a:lvl1pPr>
      <a:lvl2pPr marL="509138" algn="l" defTabSz="1018276" rtl="0" eaLnBrk="1" latinLnBrk="0" hangingPunct="1">
        <a:defRPr kumimoji="1" sz="2004" kern="1200">
          <a:solidFill>
            <a:schemeClr val="tx1"/>
          </a:solidFill>
          <a:latin typeface="+mn-lt"/>
          <a:ea typeface="+mn-ea"/>
          <a:cs typeface="+mn-cs"/>
        </a:defRPr>
      </a:lvl2pPr>
      <a:lvl3pPr marL="1018276" algn="l" defTabSz="1018276" rtl="0" eaLnBrk="1" latinLnBrk="0" hangingPunct="1">
        <a:defRPr kumimoji="1" sz="2004" kern="1200">
          <a:solidFill>
            <a:schemeClr val="tx1"/>
          </a:solidFill>
          <a:latin typeface="+mn-lt"/>
          <a:ea typeface="+mn-ea"/>
          <a:cs typeface="+mn-cs"/>
        </a:defRPr>
      </a:lvl3pPr>
      <a:lvl4pPr marL="1527414" algn="l" defTabSz="1018276" rtl="0" eaLnBrk="1" latinLnBrk="0" hangingPunct="1">
        <a:defRPr kumimoji="1" sz="2004" kern="1200">
          <a:solidFill>
            <a:schemeClr val="tx1"/>
          </a:solidFill>
          <a:latin typeface="+mn-lt"/>
          <a:ea typeface="+mn-ea"/>
          <a:cs typeface="+mn-cs"/>
        </a:defRPr>
      </a:lvl4pPr>
      <a:lvl5pPr marL="2036552" algn="l" defTabSz="1018276" rtl="0" eaLnBrk="1" latinLnBrk="0" hangingPunct="1">
        <a:defRPr kumimoji="1" sz="2004" kern="1200">
          <a:solidFill>
            <a:schemeClr val="tx1"/>
          </a:solidFill>
          <a:latin typeface="+mn-lt"/>
          <a:ea typeface="+mn-ea"/>
          <a:cs typeface="+mn-cs"/>
        </a:defRPr>
      </a:lvl5pPr>
      <a:lvl6pPr marL="2545690" algn="l" defTabSz="1018276" rtl="0" eaLnBrk="1" latinLnBrk="0" hangingPunct="1">
        <a:defRPr kumimoji="1" sz="2004" kern="1200">
          <a:solidFill>
            <a:schemeClr val="tx1"/>
          </a:solidFill>
          <a:latin typeface="+mn-lt"/>
          <a:ea typeface="+mn-ea"/>
          <a:cs typeface="+mn-cs"/>
        </a:defRPr>
      </a:lvl6pPr>
      <a:lvl7pPr marL="3054828" algn="l" defTabSz="1018276" rtl="0" eaLnBrk="1" latinLnBrk="0" hangingPunct="1">
        <a:defRPr kumimoji="1" sz="2004" kern="1200">
          <a:solidFill>
            <a:schemeClr val="tx1"/>
          </a:solidFill>
          <a:latin typeface="+mn-lt"/>
          <a:ea typeface="+mn-ea"/>
          <a:cs typeface="+mn-cs"/>
        </a:defRPr>
      </a:lvl7pPr>
      <a:lvl8pPr marL="3563965" algn="l" defTabSz="1018276" rtl="0" eaLnBrk="1" latinLnBrk="0" hangingPunct="1">
        <a:defRPr kumimoji="1" sz="2004" kern="1200">
          <a:solidFill>
            <a:schemeClr val="tx1"/>
          </a:solidFill>
          <a:latin typeface="+mn-lt"/>
          <a:ea typeface="+mn-ea"/>
          <a:cs typeface="+mn-cs"/>
        </a:defRPr>
      </a:lvl8pPr>
      <a:lvl9pPr marL="4073103" algn="l" defTabSz="1018276" rtl="0" eaLnBrk="1" latinLnBrk="0" hangingPunct="1">
        <a:defRPr kumimoji="1" sz="20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1A5DB9D-AF0C-FC45-A0C8-DB5BE722F638}"/>
              </a:ext>
            </a:extLst>
          </p:cNvPr>
          <p:cNvSpPr>
            <a:spLocks noChangeArrowheads="1"/>
          </p:cNvSpPr>
          <p:nvPr/>
        </p:nvSpPr>
        <p:spPr bwMode="auto">
          <a:xfrm>
            <a:off x="1458988" y="1330959"/>
            <a:ext cx="803007"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673">
                <a:latin typeface="ＭＳ Ｐゴシック" panose="020B0600070205080204" pitchFamily="34" charset="-128"/>
              </a:rPr>
              <a:t>71</a:t>
            </a:r>
            <a:endParaRPr lang="ja-JP" altLang="en-US" sz="2673">
              <a:latin typeface="ＭＳ Ｐゴシック" panose="020B0600070205080204" pitchFamily="34" charset="-128"/>
            </a:endParaRPr>
          </a:p>
        </p:txBody>
      </p:sp>
      <p:sp>
        <p:nvSpPr>
          <p:cNvPr id="3" name="Rectangle 15">
            <a:extLst>
              <a:ext uri="{FF2B5EF4-FFF2-40B4-BE49-F238E27FC236}">
                <a16:creationId xmlns:a16="http://schemas.microsoft.com/office/drawing/2014/main" id="{86C9280E-5AC1-CD4A-BC5B-93B2260C56FA}"/>
              </a:ext>
            </a:extLst>
          </p:cNvPr>
          <p:cNvSpPr>
            <a:spLocks noChangeArrowheads="1"/>
          </p:cNvSpPr>
          <p:nvPr/>
        </p:nvSpPr>
        <p:spPr bwMode="auto">
          <a:xfrm>
            <a:off x="7481808" y="1367540"/>
            <a:ext cx="4969303"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673">
                <a:latin typeface="ＭＳ Ｐゴシック" panose="020B0600070205080204" pitchFamily="34" charset="-128"/>
              </a:rPr>
              <a:t>日本工学院専門学校</a:t>
            </a:r>
            <a:r>
              <a:rPr lang="en-US" altLang="ja-JP" sz="2673">
                <a:latin typeface="ＭＳ Ｐゴシック" panose="020B0600070205080204" pitchFamily="34" charset="-128"/>
              </a:rPr>
              <a:t>IT</a:t>
            </a:r>
            <a:r>
              <a:rPr lang="ja-JP" altLang="en-US" sz="2673">
                <a:latin typeface="ＭＳ Ｐゴシック" panose="020B0600070205080204" pitchFamily="34" charset="-128"/>
              </a:rPr>
              <a:t>カレッジ</a:t>
            </a:r>
            <a:r>
              <a:rPr lang="en-US" altLang="ja-JP" sz="2673">
                <a:latin typeface="ＭＳ Ｐゴシック" panose="020B0600070205080204" pitchFamily="34" charset="-128"/>
              </a:rPr>
              <a:t>IT</a:t>
            </a:r>
            <a:r>
              <a:rPr lang="ja-JP" altLang="en-US" sz="2673">
                <a:latin typeface="ＭＳ Ｐゴシック" panose="020B0600070205080204" pitchFamily="34" charset="-128"/>
              </a:rPr>
              <a:t>スペシャリスト科</a:t>
            </a:r>
          </a:p>
        </p:txBody>
      </p:sp>
      <p:sp>
        <p:nvSpPr>
          <p:cNvPr id="4" name="Rectangle 17">
            <a:extLst>
              <a:ext uri="{FF2B5EF4-FFF2-40B4-BE49-F238E27FC236}">
                <a16:creationId xmlns:a16="http://schemas.microsoft.com/office/drawing/2014/main" id="{4C5521D0-6D4E-9F47-9798-8C12AB809BDC}"/>
              </a:ext>
            </a:extLst>
          </p:cNvPr>
          <p:cNvSpPr>
            <a:spLocks noChangeArrowheads="1"/>
          </p:cNvSpPr>
          <p:nvPr/>
        </p:nvSpPr>
        <p:spPr bwMode="auto">
          <a:xfrm>
            <a:off x="7479487" y="374282"/>
            <a:ext cx="1924498"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670">
                <a:latin typeface="ＭＳ Ｐゴシック" panose="020B0600070205080204" pitchFamily="34" charset="-128"/>
              </a:rPr>
              <a:t>東京</a:t>
            </a:r>
            <a:endParaRPr lang="ja-JP" altLang="en-US" sz="2670"/>
          </a:p>
        </p:txBody>
      </p:sp>
      <p:sp>
        <p:nvSpPr>
          <p:cNvPr id="5" name="Rectangle 19">
            <a:extLst>
              <a:ext uri="{FF2B5EF4-FFF2-40B4-BE49-F238E27FC236}">
                <a16:creationId xmlns:a16="http://schemas.microsoft.com/office/drawing/2014/main" id="{8A58248D-06D2-F144-BDA2-711B08FEEB49}"/>
              </a:ext>
            </a:extLst>
          </p:cNvPr>
          <p:cNvSpPr>
            <a:spLocks noChangeArrowheads="1"/>
          </p:cNvSpPr>
          <p:nvPr/>
        </p:nvSpPr>
        <p:spPr bwMode="auto">
          <a:xfrm>
            <a:off x="9966459" y="387290"/>
            <a:ext cx="2565115"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673">
                <a:latin typeface="ＭＳ Ｐゴシック" panose="020B0600070205080204" pitchFamily="34" charset="-128"/>
              </a:rPr>
              <a:t>東京都大田区</a:t>
            </a:r>
            <a:endParaRPr lang="ja-JP" altLang="en-US" sz="2673"/>
          </a:p>
        </p:txBody>
      </p:sp>
      <p:sp>
        <p:nvSpPr>
          <p:cNvPr id="6" name="Rectangle 20">
            <a:extLst>
              <a:ext uri="{FF2B5EF4-FFF2-40B4-BE49-F238E27FC236}">
                <a16:creationId xmlns:a16="http://schemas.microsoft.com/office/drawing/2014/main" id="{6F2055B4-2A72-BF41-AE08-93034EC31530}"/>
              </a:ext>
            </a:extLst>
          </p:cNvPr>
          <p:cNvSpPr>
            <a:spLocks noChangeArrowheads="1"/>
          </p:cNvSpPr>
          <p:nvPr/>
        </p:nvSpPr>
        <p:spPr bwMode="auto">
          <a:xfrm>
            <a:off x="3766986" y="1417039"/>
            <a:ext cx="2244448" cy="49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000">
                <a:solidFill>
                  <a:prstClr val="black"/>
                </a:solidFill>
                <a:latin typeface="HG丸ｺﾞｼｯｸM-PRO" panose="020F0600000000000000" pitchFamily="50" charset="-128"/>
                <a:ea typeface="HG丸ｺﾞｼｯｸM-PRO" panose="020F0600000000000000" pitchFamily="50" charset="-128"/>
              </a:rPr>
              <a:t>日本工学院専門学校進</a:t>
            </a:r>
            <a:endParaRPr lang="en-US" altLang="ja-JP" sz="2000"/>
          </a:p>
        </p:txBody>
      </p:sp>
      <p:sp>
        <p:nvSpPr>
          <p:cNvPr id="7" name="Rectangle 4">
            <a:extLst>
              <a:ext uri="{FF2B5EF4-FFF2-40B4-BE49-F238E27FC236}">
                <a16:creationId xmlns:a16="http://schemas.microsoft.com/office/drawing/2014/main" id="{4DCE695B-C0E7-7944-89B8-D691FAEA74EE}"/>
              </a:ext>
            </a:extLst>
          </p:cNvPr>
          <p:cNvSpPr>
            <a:spLocks noChangeArrowheads="1"/>
          </p:cNvSpPr>
          <p:nvPr/>
        </p:nvSpPr>
        <p:spPr bwMode="auto">
          <a:xfrm>
            <a:off x="7559674" y="2048052"/>
            <a:ext cx="7344815" cy="834966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20687" tIns="60343" rIns="120687" bIns="60343"/>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2168" b="1">
                <a:solidFill>
                  <a:srgbClr val="FF0000"/>
                </a:solidFill>
              </a:rPr>
              <a:t>モデルの構成</a:t>
            </a:r>
            <a:endParaRPr lang="en-US" altLang="ja-JP" sz="2168" b="1">
              <a:solidFill>
                <a:srgbClr val="FF0000"/>
              </a:solidFill>
            </a:endParaRPr>
          </a:p>
          <a:p>
            <a:pPr marL="381853" indent="-381853" defTabSz="1018276" eaLnBrk="1" hangingPunct="1">
              <a:lnSpc>
                <a:spcPct val="80000"/>
              </a:lnSpc>
              <a:spcBef>
                <a:spcPts val="668"/>
              </a:spcBef>
              <a:buFont typeface="+mj-lt"/>
              <a:buAutoNum type="arabicPeriod"/>
            </a:pPr>
            <a:r>
              <a:rPr lang="ja-JP" altLang="en-US" sz="1782">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sz="1782">
              <a:solidFill>
                <a:prstClr val="black"/>
              </a:solidFill>
              <a:latin typeface="HG丸ｺﾞｼｯｸM-PRO" panose="020F0600000000000000" pitchFamily="50" charset="-128"/>
              <a:ea typeface="HG丸ｺﾞｼｯｸM-PRO" panose="020F0600000000000000" pitchFamily="50" charset="-128"/>
            </a:endParaRP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a:t>
            </a: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a:t>
            </a:r>
          </a:p>
          <a:p>
            <a:pPr marL="381853" indent="-381853" defTabSz="1018276" eaLnBrk="1" hangingPunct="1">
              <a:lnSpc>
                <a:spcPct val="80000"/>
              </a:lnSpc>
              <a:spcBef>
                <a:spcPts val="668"/>
              </a:spcBef>
              <a:buFont typeface="+mj-lt"/>
              <a:buAutoNum type="arabicPeriod" startAt="2"/>
            </a:pPr>
            <a:r>
              <a:rPr lang="ja-JP" altLang="en-US" sz="1782">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sz="1782">
              <a:solidFill>
                <a:prstClr val="black"/>
              </a:solidFill>
              <a:latin typeface="HG丸ｺﾞｼｯｸM-PRO" panose="020F0600000000000000" pitchFamily="50" charset="-128"/>
              <a:ea typeface="HG丸ｺﾞｼｯｸM-PRO" panose="020F0600000000000000" pitchFamily="50" charset="-128"/>
            </a:endParaRP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a:t>
            </a: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a:t>
            </a:r>
            <a:endParaRPr lang="en-US" altLang="ja-JP" sz="1782">
              <a:latin typeface="HG丸ｺﾞｼｯｸM-PRO" panose="020F0600000000000000" pitchFamily="50" charset="-128"/>
              <a:ea typeface="HG丸ｺﾞｼｯｸM-PRO" panose="020F0600000000000000" pitchFamily="50" charset="-128"/>
            </a:endParaRP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（文字サイズは</a:t>
            </a:r>
            <a:r>
              <a:rPr lang="en-US" altLang="ja-JP" sz="1782">
                <a:latin typeface="HG丸ｺﾞｼｯｸM-PRO" panose="020F0600000000000000" pitchFamily="50" charset="-128"/>
                <a:ea typeface="HG丸ｺﾞｼｯｸM-PRO" panose="020F0600000000000000" pitchFamily="50" charset="-128"/>
              </a:rPr>
              <a:t>16</a:t>
            </a:r>
            <a:r>
              <a:rPr lang="ja-JP" altLang="en-US" sz="1782">
                <a:latin typeface="HG丸ｺﾞｼｯｸM-PRO" panose="020F0600000000000000" pitchFamily="50" charset="-128"/>
                <a:ea typeface="HG丸ｺﾞｼｯｸM-PRO" panose="020F0600000000000000" pitchFamily="50" charset="-128"/>
              </a:rPr>
              <a:t>ポイント以上）</a:t>
            </a:r>
          </a:p>
          <a:p>
            <a:pPr marL="219212" indent="-219212" eaLnBrk="1" hangingPunct="1">
              <a:lnSpc>
                <a:spcPct val="80000"/>
              </a:lnSpc>
              <a:spcBef>
                <a:spcPts val="668"/>
              </a:spcBef>
              <a:buFont typeface="Arial" panose="020B0604020202020204" pitchFamily="34" charset="0"/>
              <a:buChar char="•"/>
            </a:pPr>
            <a:endParaRPr lang="ja-JP" altLang="en-US" sz="1782">
              <a:latin typeface="HG丸ｺﾞｼｯｸM-PRO" panose="020F0600000000000000" pitchFamily="50" charset="-128"/>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1A20F311-75C9-FC41-879D-AE0D34B8EB9B}"/>
              </a:ext>
            </a:extLst>
          </p:cNvPr>
          <p:cNvSpPr txBox="1"/>
          <p:nvPr/>
        </p:nvSpPr>
        <p:spPr>
          <a:xfrm>
            <a:off x="214860" y="9656575"/>
            <a:ext cx="7104254" cy="723916"/>
          </a:xfrm>
          <a:prstGeom prst="rect">
            <a:avLst/>
          </a:prstGeom>
          <a:solidFill>
            <a:schemeClr val="bg1">
              <a:lumMod val="95000"/>
            </a:schemeClr>
          </a:solidFill>
        </p:spPr>
        <p:txBody>
          <a:bodyPr wrap="square" rtlCol="0">
            <a:spAutoFit/>
          </a:bodyPr>
          <a:lstStyle/>
          <a:p>
            <a:r>
              <a:rPr lang="ja-JP" altLang="en-US" sz="2052">
                <a:solidFill>
                  <a:schemeClr val="bg1">
                    <a:lumMod val="50000"/>
                  </a:schemeClr>
                </a:solidFill>
              </a:rPr>
              <a:t>ここに書いた説明で、モデル図全体を読んで得られる分析、設計の全体像、重要なポイント、効果や実績を捉えることができる</a:t>
            </a:r>
          </a:p>
        </p:txBody>
      </p:sp>
      <p:sp>
        <p:nvSpPr>
          <p:cNvPr id="9" name="テキスト ボックス 8">
            <a:extLst>
              <a:ext uri="{FF2B5EF4-FFF2-40B4-BE49-F238E27FC236}">
                <a16:creationId xmlns:a16="http://schemas.microsoft.com/office/drawing/2014/main" id="{CC3979B9-54E4-F345-81E2-BD645CFE28B9}"/>
              </a:ext>
            </a:extLst>
          </p:cNvPr>
          <p:cNvSpPr txBox="1"/>
          <p:nvPr/>
        </p:nvSpPr>
        <p:spPr>
          <a:xfrm>
            <a:off x="7583428" y="9022820"/>
            <a:ext cx="7321061" cy="1355499"/>
          </a:xfrm>
          <a:prstGeom prst="rect">
            <a:avLst/>
          </a:prstGeom>
          <a:solidFill>
            <a:schemeClr val="bg1">
              <a:lumMod val="95000"/>
            </a:schemeClr>
          </a:solidFill>
        </p:spPr>
        <p:txBody>
          <a:bodyPr wrap="square" rtlCol="0">
            <a:spAutoFit/>
          </a:bodyPr>
          <a:lstStyle/>
          <a:p>
            <a:r>
              <a:rPr lang="ja-JP" altLang="en-US" sz="2052">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7" name="Rectangle 3">
            <a:extLst>
              <a:ext uri="{FF2B5EF4-FFF2-40B4-BE49-F238E27FC236}">
                <a16:creationId xmlns:a16="http://schemas.microsoft.com/office/drawing/2014/main" id="{12351C5A-CF92-284C-AD2D-94D23A07A721}"/>
              </a:ext>
            </a:extLst>
          </p:cNvPr>
          <p:cNvSpPr>
            <a:spLocks noChangeArrowheads="1"/>
          </p:cNvSpPr>
          <p:nvPr/>
        </p:nvSpPr>
        <p:spPr bwMode="auto">
          <a:xfrm>
            <a:off x="214860" y="2048052"/>
            <a:ext cx="7104254" cy="380848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20687" tIns="60343" rIns="120687" bIns="60343"/>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2168" b="1"/>
              <a:t>チーム紹介、目標、意気込み</a:t>
            </a:r>
            <a:endParaRPr lang="ja-JP" altLang="en-US" sz="1782"/>
          </a:p>
          <a:p>
            <a:pPr marL="342900" indent="-342900">
              <a:buFont typeface="Wingdings" panose="05000000000000000000" pitchFamily="2" charset="2"/>
              <a:buChar char="p"/>
            </a:pPr>
            <a:r>
              <a:rPr lang="ja-JP" altLang="en-US">
                <a:solidFill>
                  <a:srgbClr val="FF0000"/>
                </a:solidFill>
                <a:latin typeface="HG丸ｺﾞｼｯｸM-PRO" panose="020F0600000000000000" pitchFamily="50" charset="-128"/>
                <a:ea typeface="HG丸ｺﾞｼｯｸM-PRO" panose="020F0600000000000000" pitchFamily="50" charset="-128"/>
              </a:rPr>
              <a:t>チーム紹介</a:t>
            </a:r>
            <a:br>
              <a:rPr lang="en-US" altLang="ja-JP" sz="2004">
                <a:solidFill>
                  <a:srgbClr val="FF0000"/>
                </a:solidFill>
                <a:latin typeface="HG丸ｺﾞｼｯｸM-PRO" panose="020F0600000000000000" pitchFamily="50" charset="-128"/>
                <a:ea typeface="HG丸ｺﾞｼｯｸM-PRO" panose="020F0600000000000000" pitchFamily="50" charset="-128"/>
              </a:rPr>
            </a:br>
            <a:r>
              <a:rPr lang="ja-JP" altLang="en-US">
                <a:latin typeface="HG丸ｺﾞｼｯｸM-PRO" panose="020F0600000000000000" pitchFamily="50" charset="-128"/>
                <a:ea typeface="HG丸ｺﾞｼｯｸM-PRO" panose="020F0600000000000000" pitchFamily="50" charset="-128"/>
              </a:rPr>
              <a:t>私たち日本工学院専門学校 進は、日本工学院専門学校 </a:t>
            </a:r>
            <a:r>
              <a:rPr lang="en-US" altLang="ja-JP">
                <a:latin typeface="HG丸ｺﾞｼｯｸM-PRO" panose="020F0600000000000000" pitchFamily="50" charset="-128"/>
                <a:ea typeface="HG丸ｺﾞｼｯｸM-PRO" panose="020F0600000000000000" pitchFamily="50" charset="-128"/>
              </a:rPr>
              <a:t>IT</a:t>
            </a:r>
            <a:r>
              <a:rPr lang="ja-JP" altLang="en-US">
                <a:latin typeface="HG丸ｺﾞｼｯｸM-PRO" panose="020F0600000000000000" pitchFamily="50" charset="-128"/>
                <a:ea typeface="HG丸ｺﾞｼｯｸM-PRO" panose="020F0600000000000000" pitchFamily="50" charset="-128"/>
              </a:rPr>
              <a:t>スペシャリスト科</a:t>
            </a:r>
            <a:r>
              <a:rPr lang="en-US" altLang="ja-JP">
                <a:latin typeface="HG丸ｺﾞｼｯｸM-PRO" panose="020F0600000000000000" pitchFamily="50" charset="-128"/>
                <a:ea typeface="HG丸ｺﾞｼｯｸM-PRO" panose="020F0600000000000000" pitchFamily="50" charset="-128"/>
              </a:rPr>
              <a:t>2</a:t>
            </a:r>
            <a:r>
              <a:rPr lang="ja-JP" altLang="en-US">
                <a:latin typeface="HG丸ｺﾞｼｯｸM-PRO" panose="020F0600000000000000" pitchFamily="50" charset="-128"/>
                <a:ea typeface="HG丸ｺﾞｼｯｸM-PRO" panose="020F0600000000000000" pitchFamily="50" charset="-128"/>
              </a:rPr>
              <a:t>年生と</a:t>
            </a:r>
            <a:r>
              <a:rPr lang="en-US" altLang="ja-JP">
                <a:latin typeface="HG丸ｺﾞｼｯｸM-PRO" panose="020F0600000000000000" pitchFamily="50" charset="-128"/>
                <a:ea typeface="HG丸ｺﾞｼｯｸM-PRO" panose="020F0600000000000000" pitchFamily="50" charset="-128"/>
              </a:rPr>
              <a:t>3</a:t>
            </a:r>
            <a:r>
              <a:rPr lang="ja-JP" altLang="en-US">
                <a:latin typeface="HG丸ｺﾞｼｯｸM-PRO" panose="020F0600000000000000" pitchFamily="50" charset="-128"/>
                <a:ea typeface="HG丸ｺﾞｼｯｸM-PRO" panose="020F0600000000000000" pitchFamily="50" charset="-128"/>
              </a:rPr>
              <a:t>年生による、合計</a:t>
            </a:r>
            <a:r>
              <a:rPr lang="en-US" altLang="ja-JP">
                <a:latin typeface="HG丸ｺﾞｼｯｸM-PRO" panose="020F0600000000000000" pitchFamily="50" charset="-128"/>
                <a:ea typeface="HG丸ｺﾞｼｯｸM-PRO" panose="020F0600000000000000" pitchFamily="50" charset="-128"/>
              </a:rPr>
              <a:t>6</a:t>
            </a:r>
            <a:r>
              <a:rPr lang="ja-JP" altLang="en-US">
                <a:latin typeface="HG丸ｺﾞｼｯｸM-PRO" panose="020F0600000000000000" pitchFamily="50" charset="-128"/>
                <a:ea typeface="HG丸ｺﾞｼｯｸM-PRO" panose="020F0600000000000000" pitchFamily="50" charset="-128"/>
              </a:rPr>
              <a:t>名から構成されています。チーム名の由来は同じ学校から出場する４年生だけの卒業期チームと進学する予定のチームが分かりやすいように頭文字を取って、「日本工学院専門学校進」としました。</a:t>
            </a:r>
          </a:p>
          <a:p>
            <a:pPr marL="342900" indent="-342900">
              <a:buFont typeface="Wingdings" panose="05000000000000000000" pitchFamily="2" charset="2"/>
              <a:buChar char="p"/>
            </a:pPr>
            <a:r>
              <a:rPr lang="ja-JP" altLang="en-US">
                <a:solidFill>
                  <a:srgbClr val="FF0000"/>
                </a:solidFill>
                <a:latin typeface="HG丸ｺﾞｼｯｸM-PRO" panose="020F0600000000000000" pitchFamily="50" charset="-128"/>
                <a:ea typeface="HG丸ｺﾞｼｯｸM-PRO" panose="020F0600000000000000" pitchFamily="50" charset="-128"/>
              </a:rPr>
              <a:t>目標</a:t>
            </a:r>
            <a:br>
              <a:rPr lang="en-US" altLang="ja-JP">
                <a:solidFill>
                  <a:srgbClr val="FF0000"/>
                </a:solidFill>
                <a:latin typeface="HG丸ｺﾞｼｯｸM-PRO" panose="020F0600000000000000" pitchFamily="50" charset="-128"/>
                <a:ea typeface="HG丸ｺﾞｼｯｸM-PRO" panose="020F0600000000000000" pitchFamily="50" charset="-128"/>
              </a:rPr>
            </a:br>
            <a:r>
              <a:rPr lang="ja-JP" altLang="en-US">
                <a:latin typeface="HG丸ｺﾞｼｯｸM-PRO" panose="020F0600000000000000" pitchFamily="50" charset="-128"/>
                <a:ea typeface="HG丸ｺﾞｼｯｸM-PRO" panose="020F0600000000000000" pitchFamily="50" charset="-128"/>
              </a:rPr>
              <a:t>ゴールに帰還する！</a:t>
            </a:r>
            <a:endParaRPr lang="en-US" altLang="ja-JP">
              <a:latin typeface="HG丸ｺﾞｼｯｸM-PRO" panose="020F0600000000000000" pitchFamily="50" charset="-128"/>
              <a:ea typeface="HG丸ｺﾞｼｯｸM-PRO" panose="020F0600000000000000" pitchFamily="50" charset="-128"/>
            </a:endParaRPr>
          </a:p>
          <a:p>
            <a:pPr marL="342900" indent="-342900">
              <a:buFont typeface="Wingdings" panose="05000000000000000000" pitchFamily="2" charset="2"/>
              <a:buChar char="p"/>
            </a:pPr>
            <a:r>
              <a:rPr lang="ja-JP" altLang="en-US">
                <a:solidFill>
                  <a:srgbClr val="FF0000"/>
                </a:solidFill>
                <a:latin typeface="HG丸ｺﾞｼｯｸM-PRO" panose="020F0600000000000000" pitchFamily="50" charset="-128"/>
                <a:ea typeface="HG丸ｺﾞｼｯｸM-PRO" panose="020F0600000000000000" pitchFamily="50" charset="-128"/>
              </a:rPr>
              <a:t>意気込み</a:t>
            </a:r>
            <a:br>
              <a:rPr lang="en-US" altLang="ja-JP">
                <a:solidFill>
                  <a:srgbClr val="FF0000"/>
                </a:solidFill>
                <a:latin typeface="HG丸ｺﾞｼｯｸM-PRO" panose="020F0600000000000000" pitchFamily="50" charset="-128"/>
                <a:ea typeface="HG丸ｺﾞｼｯｸM-PRO" panose="020F0600000000000000" pitchFamily="50" charset="-128"/>
              </a:rPr>
            </a:br>
            <a:r>
              <a:rPr lang="ja-JP" altLang="en-US">
                <a:latin typeface="HG丸ｺﾞｼｯｸM-PRO" panose="020F0600000000000000" pitchFamily="50" charset="-128"/>
                <a:ea typeface="HG丸ｺﾞｼｯｸM-PRO" panose="020F0600000000000000" pitchFamily="50" charset="-128"/>
              </a:rPr>
              <a:t>今年の</a:t>
            </a:r>
            <a:r>
              <a:rPr lang="en-US" altLang="ja-JP">
                <a:latin typeface="HG丸ｺﾞｼｯｸM-PRO" panose="020F0600000000000000" pitchFamily="50" charset="-128"/>
                <a:ea typeface="HG丸ｺﾞｼｯｸM-PRO" panose="020F0600000000000000" pitchFamily="50" charset="-128"/>
              </a:rPr>
              <a:t>ET</a:t>
            </a:r>
            <a:r>
              <a:rPr lang="ja-JP" altLang="en-US">
                <a:latin typeface="HG丸ｺﾞｼｯｸM-PRO" panose="020F0600000000000000" pitchFamily="50" charset="-128"/>
                <a:ea typeface="HG丸ｺﾞｼｯｸM-PRO" panose="020F0600000000000000" pitchFamily="50" charset="-128"/>
              </a:rPr>
              <a:t>ロボコンでは、</a:t>
            </a:r>
            <a:r>
              <a:rPr lang="en-US" altLang="ja-JP">
                <a:latin typeface="HG丸ｺﾞｼｯｸM-PRO" panose="020F0600000000000000" pitchFamily="50" charset="-128"/>
                <a:ea typeface="HG丸ｺﾞｼｯｸM-PRO" panose="020F0600000000000000" pitchFamily="50" charset="-128"/>
              </a:rPr>
              <a:t>3</a:t>
            </a:r>
            <a:r>
              <a:rPr lang="ja-JP" altLang="en-US">
                <a:latin typeface="HG丸ｺﾞｼｯｸM-PRO" panose="020F0600000000000000" pitchFamily="50" charset="-128"/>
                <a:ea typeface="HG丸ｺﾞｼｯｸM-PRO" panose="020F0600000000000000" pitchFamily="50" charset="-128"/>
              </a:rPr>
              <a:t>年生が前回の出場で得た知見を最大限に活かし、</a:t>
            </a:r>
            <a:r>
              <a:rPr lang="en-US" altLang="ja-JP">
                <a:latin typeface="HG丸ｺﾞｼｯｸM-PRO" panose="020F0600000000000000" pitchFamily="50" charset="-128"/>
                <a:ea typeface="HG丸ｺﾞｼｯｸM-PRO" panose="020F0600000000000000" pitchFamily="50" charset="-128"/>
              </a:rPr>
              <a:t>2</a:t>
            </a:r>
            <a:r>
              <a:rPr lang="ja-JP" altLang="en-US">
                <a:latin typeface="HG丸ｺﾞｼｯｸM-PRO" panose="020F0600000000000000" pitchFamily="50" charset="-128"/>
                <a:ea typeface="HG丸ｺﾞｼｯｸM-PRO" panose="020F0600000000000000" pitchFamily="50" charset="-128"/>
              </a:rPr>
              <a:t>年生と共にチーム一丸となって取り組んでいます。特に、モデルの部分に重点を置き改善を進めていきます！走行では、ゴールに帰還することを目指します！締め切りが迫る中、皆で力を合わせて、目標達成に向けて全力を尽くします！</a:t>
            </a:r>
            <a:endParaRPr lang="en-US" altLang="ja-JP">
              <a:latin typeface="HG丸ｺﾞｼｯｸM-PRO" panose="020F0600000000000000" pitchFamily="50" charset="-128"/>
              <a:ea typeface="HG丸ｺﾞｼｯｸM-PRO" panose="020F0600000000000000" pitchFamily="50" charset="-128"/>
            </a:endParaRPr>
          </a:p>
        </p:txBody>
      </p:sp>
      <p:sp>
        <p:nvSpPr>
          <p:cNvPr id="18" name="Rectangle 3">
            <a:extLst>
              <a:ext uri="{FF2B5EF4-FFF2-40B4-BE49-F238E27FC236}">
                <a16:creationId xmlns:a16="http://schemas.microsoft.com/office/drawing/2014/main" id="{C94F9FC9-983D-6341-84E1-6185BB35C52E}"/>
              </a:ext>
            </a:extLst>
          </p:cNvPr>
          <p:cNvSpPr>
            <a:spLocks noChangeArrowheads="1"/>
          </p:cNvSpPr>
          <p:nvPr/>
        </p:nvSpPr>
        <p:spPr bwMode="auto">
          <a:xfrm>
            <a:off x="214860" y="6054252"/>
            <a:ext cx="7104254" cy="434346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20687" tIns="60343" rIns="120687" bIns="60343"/>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862174" eaLnBrk="1" hangingPunct="1">
              <a:lnSpc>
                <a:spcPct val="80000"/>
              </a:lnSpc>
              <a:spcBef>
                <a:spcPct val="20000"/>
              </a:spcBef>
            </a:pPr>
            <a:r>
              <a:rPr lang="ja-JP" altLang="en-US" sz="2168" b="1">
                <a:solidFill>
                  <a:srgbClr val="FF0000"/>
                </a:solidFill>
              </a:rPr>
              <a:t>モデルの概要</a:t>
            </a:r>
          </a:p>
          <a:p>
            <a:pPr marL="0" indent="0" eaLnBrk="1" hangingPunct="1">
              <a:lnSpc>
                <a:spcPct val="80000"/>
              </a:lnSpc>
              <a:spcBef>
                <a:spcPts val="668"/>
              </a:spcBef>
            </a:pPr>
            <a:r>
              <a:rPr lang="ja-JP" altLang="en-US" sz="1782">
                <a:latin typeface="HG丸ｺﾞｼｯｸM-PRO" panose="020F0600000000000000" pitchFamily="50" charset="-128"/>
                <a:ea typeface="HG丸ｺﾞｼｯｸM-PRO" panose="020F0600000000000000" pitchFamily="50" charset="-128"/>
              </a:rPr>
              <a:t>モデリング対象 </a:t>
            </a:r>
            <a:r>
              <a:rPr lang="en-US" altLang="ja-JP" sz="1782">
                <a:latin typeface="HG丸ｺﾞｼｯｸM-PRO" panose="020F0600000000000000" pitchFamily="50" charset="-128"/>
                <a:ea typeface="HG丸ｺﾞｼｯｸM-PRO" panose="020F0600000000000000" pitchFamily="50" charset="-128"/>
              </a:rPr>
              <a:t>: </a:t>
            </a:r>
            <a:r>
              <a:rPr lang="ja-JP" altLang="en-US" sz="1782">
                <a:latin typeface="HG丸ｺﾞｼｯｸM-PRO" panose="020F0600000000000000" pitchFamily="50" charset="-128"/>
                <a:ea typeface="HG丸ｺﾞｼｯｸM-PRO" panose="020F0600000000000000" pitchFamily="50" charset="-128"/>
              </a:rPr>
              <a:t>「ダブルループ</a:t>
            </a:r>
            <a:r>
              <a:rPr lang="en-US" altLang="ja-JP" sz="1782">
                <a:latin typeface="HG丸ｺﾞｼｯｸM-PRO" panose="020F0600000000000000" pitchFamily="50" charset="-128"/>
                <a:ea typeface="HG丸ｺﾞｼｯｸM-PRO" panose="020F0600000000000000" pitchFamily="50" charset="-128"/>
              </a:rPr>
              <a:t>NEO</a:t>
            </a:r>
            <a:r>
              <a:rPr lang="ja-JP" altLang="en-US" sz="1782">
                <a:latin typeface="HG丸ｺﾞｼｯｸM-PRO" panose="020F0600000000000000" pitchFamily="50" charset="-128"/>
                <a:ea typeface="HG丸ｺﾞｼｯｸM-PRO" panose="020F0600000000000000" pitchFamily="50" charset="-128"/>
              </a:rPr>
              <a:t>」</a:t>
            </a:r>
            <a:endParaRPr lang="en-US" altLang="ja-JP" sz="1782">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ts val="668"/>
              </a:spcBef>
            </a:pPr>
            <a:r>
              <a:rPr lang="ja-JP" altLang="en-US" sz="1782">
                <a:latin typeface="HG丸ｺﾞｼｯｸM-PRO" panose="020F0600000000000000" pitchFamily="50" charset="-128"/>
                <a:ea typeface="HG丸ｺﾞｼｯｸM-PRO" panose="020F0600000000000000" pitchFamily="50" charset="-128"/>
              </a:rPr>
              <a:t>目標 </a:t>
            </a:r>
            <a:r>
              <a:rPr lang="en-US" altLang="ja-JP" sz="1782">
                <a:latin typeface="HG丸ｺﾞｼｯｸM-PRO" panose="020F0600000000000000" pitchFamily="50" charset="-128"/>
                <a:ea typeface="HG丸ｺﾞｼｯｸM-PRO" panose="020F0600000000000000" pitchFamily="50" charset="-128"/>
              </a:rPr>
              <a:t>: </a:t>
            </a:r>
            <a:r>
              <a:rPr lang="ja-JP" altLang="en-US" sz="1782">
                <a:latin typeface="HG丸ｺﾞｼｯｸM-PRO" panose="020F0600000000000000" pitchFamily="50" charset="-128"/>
                <a:ea typeface="HG丸ｺﾞｼｯｸM-PRO" panose="020F0600000000000000" pitchFamily="50" charset="-128"/>
              </a:rPr>
              <a:t>ダブルループを走破する</a:t>
            </a:r>
            <a:endParaRPr lang="en-US" altLang="ja-JP" sz="1782">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ts val="668"/>
              </a:spcBef>
            </a:pPr>
            <a:endParaRPr lang="ja-JP" altLang="en-US" sz="1782">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2004">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2004">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622171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振舞いモデル</a:t>
              </a:r>
              <a:endParaRPr kumimoji="1" lang="en-US" altLang="ja-JP" sz="1600" b="1"/>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構造モデル</a:t>
              </a:r>
              <a:endParaRPr kumimoji="1" lang="en-US" altLang="ja-JP" sz="1600" b="1"/>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gr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23C87BF-EBDA-0E36-44FF-66F4447217BA}"/>
              </a:ext>
            </a:extLst>
          </p:cNvPr>
          <p:cNvSpPr/>
          <p:nvPr/>
        </p:nvSpPr>
        <p:spPr>
          <a:xfrm>
            <a:off x="201518" y="631262"/>
            <a:ext cx="14612174" cy="9840093"/>
          </a:xfrm>
          <a:prstGeom prst="rect">
            <a:avLst/>
          </a:prstGeom>
          <a:solidFill>
            <a:schemeClr val="bg1"/>
          </a:solid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テキスト ボックス 14">
            <a:extLst>
              <a:ext uri="{FF2B5EF4-FFF2-40B4-BE49-F238E27FC236}">
                <a16:creationId xmlns:a16="http://schemas.microsoft.com/office/drawing/2014/main" id="{7D66E465-3569-2030-48CE-3CFDED8675CA}"/>
              </a:ext>
            </a:extLst>
          </p:cNvPr>
          <p:cNvSpPr txBox="1"/>
          <p:nvPr/>
        </p:nvSpPr>
        <p:spPr>
          <a:xfrm>
            <a:off x="254328" y="766168"/>
            <a:ext cx="2844800" cy="375937"/>
          </a:xfrm>
          <a:prstGeom prst="rect">
            <a:avLst/>
          </a:prstGeom>
          <a:noFill/>
        </p:spPr>
        <p:txBody>
          <a:bodyPr wrap="square" rtlCol="0">
            <a:spAutoFit/>
          </a:bodyPr>
          <a:lstStyle/>
          <a:p>
            <a:r>
              <a:rPr kumimoji="1" lang="en-US" altLang="ja-JP" b="1">
                <a:latin typeface="+mn-ea"/>
                <a:ea typeface="+mn-ea"/>
              </a:rPr>
              <a:t>1.1 </a:t>
            </a:r>
            <a:r>
              <a:rPr kumimoji="1" lang="ja-JP" altLang="en-US" b="1">
                <a:latin typeface="+mn-ea"/>
                <a:ea typeface="+mn-ea"/>
              </a:rPr>
              <a:t>戦略</a:t>
            </a:r>
          </a:p>
        </p:txBody>
      </p:sp>
      <p:sp>
        <p:nvSpPr>
          <p:cNvPr id="3" name="テキスト ボックス 2">
            <a:extLst>
              <a:ext uri="{FF2B5EF4-FFF2-40B4-BE49-F238E27FC236}">
                <a16:creationId xmlns:a16="http://schemas.microsoft.com/office/drawing/2014/main" id="{2736E469-5D2D-D29B-F76C-8A01F1CCA20D}"/>
              </a:ext>
            </a:extLst>
          </p:cNvPr>
          <p:cNvSpPr txBox="1"/>
          <p:nvPr/>
        </p:nvSpPr>
        <p:spPr>
          <a:xfrm>
            <a:off x="366881" y="1148846"/>
            <a:ext cx="68813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1200">
                <a:solidFill>
                  <a:srgbClr val="000000"/>
                </a:solidFill>
                <a:latin typeface="游ゴシック"/>
                <a:ea typeface="游ゴシック"/>
                <a:cs typeface="Times New Roman"/>
              </a:rPr>
              <a:t>ダブルループ</a:t>
            </a:r>
            <a:r>
              <a:rPr lang="en-US" altLang="ja-JP" sz="1200">
                <a:solidFill>
                  <a:srgbClr val="000000"/>
                </a:solidFill>
                <a:latin typeface="游ゴシック"/>
                <a:ea typeface="游ゴシック"/>
                <a:cs typeface="Times New Roman"/>
              </a:rPr>
              <a:t>NEO(</a:t>
            </a:r>
            <a:r>
              <a:rPr lang="ja-JP" sz="1200">
                <a:solidFill>
                  <a:srgbClr val="000000"/>
                </a:solidFill>
                <a:latin typeface="游ゴシック"/>
                <a:ea typeface="游ゴシック"/>
                <a:cs typeface="Times New Roman"/>
              </a:rPr>
              <a:t>以下ダブルループと記載する</a:t>
            </a:r>
            <a:r>
              <a:rPr lang="en-US" altLang="ja-JP" sz="1200">
                <a:solidFill>
                  <a:srgbClr val="000000"/>
                </a:solidFill>
                <a:latin typeface="游ゴシック"/>
                <a:ea typeface="游ゴシック"/>
                <a:cs typeface="Times New Roman"/>
              </a:rPr>
              <a:t>)</a:t>
            </a:r>
            <a:r>
              <a:rPr lang="ja-JP" sz="1200">
                <a:solidFill>
                  <a:srgbClr val="000000"/>
                </a:solidFill>
                <a:latin typeface="游ゴシック"/>
                <a:ea typeface="游ゴシック"/>
                <a:cs typeface="Times New Roman"/>
              </a:rPr>
              <a:t>を攻略するために、コースの形状と走行方法に基づいて走行区間を9つのシーンに分割した。9つのシーンの経路と概要を図1.1、表1.1に示す。各シーンの終了条件にはダブルループに存在する青色マーカーの検出を用いる。</a:t>
            </a:r>
            <a:endParaRPr lang="ja-JP" sz="1200">
              <a:cs typeface="Times New Roman"/>
            </a:endParaRPr>
          </a:p>
        </p:txBody>
      </p:sp>
      <p:sp>
        <p:nvSpPr>
          <p:cNvPr id="12" name="テキスト ボックス 11">
            <a:extLst>
              <a:ext uri="{FF2B5EF4-FFF2-40B4-BE49-F238E27FC236}">
                <a16:creationId xmlns:a16="http://schemas.microsoft.com/office/drawing/2014/main" id="{9C90F2E3-EBF0-505F-1009-592D34858D97}"/>
              </a:ext>
            </a:extLst>
          </p:cNvPr>
          <p:cNvSpPr txBox="1"/>
          <p:nvPr/>
        </p:nvSpPr>
        <p:spPr>
          <a:xfrm>
            <a:off x="259158" y="5177650"/>
            <a:ext cx="3428401" cy="369332"/>
          </a:xfrm>
          <a:prstGeom prst="rect">
            <a:avLst/>
          </a:prstGeom>
          <a:noFill/>
        </p:spPr>
        <p:txBody>
          <a:bodyPr wrap="square" lIns="91440" tIns="45720" rIns="91440" bIns="45720" rtlCol="0" anchor="t">
            <a:spAutoFit/>
          </a:bodyPr>
          <a:lstStyle/>
          <a:p>
            <a:r>
              <a:rPr lang="en-US" altLang="ja-JP" sz="1800" b="1">
                <a:latin typeface="游ゴシック"/>
                <a:ea typeface="游ゴシック"/>
              </a:rPr>
              <a:t>1.2 </a:t>
            </a:r>
            <a:r>
              <a:rPr lang="en-US" sz="1800" b="1" err="1">
                <a:latin typeface="游ゴシック"/>
                <a:ea typeface="游ゴシック"/>
                <a:cs typeface="Times New Roman"/>
              </a:rPr>
              <a:t>要求分析とリスク分析</a:t>
            </a:r>
            <a:endParaRPr lang="ja-JP" altLang="en-US" sz="1800" b="1">
              <a:latin typeface="游ゴシック"/>
              <a:ea typeface="游ゴシック"/>
            </a:endParaRPr>
          </a:p>
        </p:txBody>
      </p:sp>
      <p:sp>
        <p:nvSpPr>
          <p:cNvPr id="13" name="テキスト ボックス 12">
            <a:extLst>
              <a:ext uri="{FF2B5EF4-FFF2-40B4-BE49-F238E27FC236}">
                <a16:creationId xmlns:a16="http://schemas.microsoft.com/office/drawing/2014/main" id="{9B65BB4C-31CB-CA9E-B29E-FB28B5597198}"/>
              </a:ext>
            </a:extLst>
          </p:cNvPr>
          <p:cNvSpPr txBox="1"/>
          <p:nvPr/>
        </p:nvSpPr>
        <p:spPr>
          <a:xfrm>
            <a:off x="353101" y="5546446"/>
            <a:ext cx="66151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200">
                <a:latin typeface="游ゴシック"/>
                <a:ea typeface="游ゴシック"/>
              </a:rPr>
              <a:t>基本戦略に必要な機能とリスクを分析しユースケース図（図</a:t>
            </a:r>
            <a:r>
              <a:rPr lang="en-US" altLang="ja-JP" sz="1200">
                <a:latin typeface="游ゴシック"/>
                <a:ea typeface="ＭＳ Ｐゴシック"/>
              </a:rPr>
              <a:t>1.2</a:t>
            </a:r>
            <a:r>
              <a:rPr lang="ja-JP" altLang="en-US" sz="1200">
                <a:latin typeface="游ゴシック"/>
                <a:ea typeface="游ゴシック"/>
              </a:rPr>
              <a:t>）とユースケース記述（表</a:t>
            </a:r>
            <a:r>
              <a:rPr lang="en-US" altLang="ja-JP" sz="1200">
                <a:latin typeface="游ゴシック"/>
                <a:ea typeface="ＭＳ Ｐゴシック"/>
              </a:rPr>
              <a:t>1.2</a:t>
            </a:r>
            <a:r>
              <a:rPr lang="ja-JP" altLang="en-US" sz="1200">
                <a:latin typeface="游ゴシック"/>
                <a:ea typeface="游ゴシック"/>
              </a:rPr>
              <a:t>）に示した。ループの攻略にはライントレース走行、エッジの切り替え、切り替え契機の検出のための色の検出が必要である。これらを脅かすミスアクターとしてカラーセンサーでライントレースをする場合、カラーセンサーが読み取れる範囲が狭いこと、環境光に差異が生じることを挙げ、それらに対する緩和策を施した。</a:t>
            </a:r>
            <a:br>
              <a:rPr lang="en-US" altLang="ja-JP" sz="1200">
                <a:latin typeface="游ゴシック"/>
                <a:ea typeface="游ゴシック"/>
              </a:rPr>
            </a:br>
            <a:br>
              <a:rPr lang="en-US" altLang="ja-JP" sz="1200">
                <a:latin typeface="游ゴシック"/>
                <a:ea typeface="游ゴシック"/>
              </a:rPr>
            </a:br>
            <a:r>
              <a:rPr lang="ja-JP" altLang="en-US" sz="1200">
                <a:latin typeface="游ゴシック"/>
                <a:ea typeface="游ゴシック"/>
              </a:rPr>
              <a:t>なお、エッジ切り替え準備のための低速走行を「遅ライントレース」、それ以外の走行を「速ライントレース」と呼称する。</a:t>
            </a:r>
          </a:p>
        </p:txBody>
      </p:sp>
      <p:sp>
        <p:nvSpPr>
          <p:cNvPr id="17" name="テキスト ボックス 16">
            <a:extLst>
              <a:ext uri="{FF2B5EF4-FFF2-40B4-BE49-F238E27FC236}">
                <a16:creationId xmlns:a16="http://schemas.microsoft.com/office/drawing/2014/main" id="{3B94B562-3409-2C6C-97DF-966D361D4636}"/>
              </a:ext>
            </a:extLst>
          </p:cNvPr>
          <p:cNvSpPr txBox="1"/>
          <p:nvPr/>
        </p:nvSpPr>
        <p:spPr>
          <a:xfrm>
            <a:off x="10728419" y="778221"/>
            <a:ext cx="3428401" cy="369332"/>
          </a:xfrm>
          <a:prstGeom prst="rect">
            <a:avLst/>
          </a:prstGeom>
          <a:noFill/>
        </p:spPr>
        <p:txBody>
          <a:bodyPr wrap="square" lIns="91440" tIns="45720" rIns="91440" bIns="45720" rtlCol="0" anchor="t">
            <a:spAutoFit/>
          </a:bodyPr>
          <a:lstStyle/>
          <a:p>
            <a:r>
              <a:rPr lang="en-US" altLang="ja-JP" sz="1800" b="1">
                <a:latin typeface="游ゴシック"/>
                <a:ea typeface="游ゴシック"/>
              </a:rPr>
              <a:t>1.3 </a:t>
            </a:r>
            <a:r>
              <a:rPr lang="en-US" altLang="ja-JP" sz="1800" b="1" err="1">
                <a:solidFill>
                  <a:srgbClr val="000000"/>
                </a:solidFill>
                <a:latin typeface="游ゴシック"/>
                <a:ea typeface="游ゴシック"/>
                <a:cs typeface="Times New Roman"/>
              </a:rPr>
              <a:t>処理フロ</a:t>
            </a:r>
            <a:r>
              <a:rPr lang="en-US" altLang="ja-JP" sz="1800" b="1">
                <a:solidFill>
                  <a:srgbClr val="000000"/>
                </a:solidFill>
                <a:latin typeface="游ゴシック"/>
                <a:ea typeface="游ゴシック"/>
                <a:cs typeface="Times New Roman"/>
              </a:rPr>
              <a:t>ー</a:t>
            </a:r>
            <a:endParaRPr lang="ja-JP" altLang="en-US" sz="1800" b="1">
              <a:solidFill>
                <a:srgbClr val="000000"/>
              </a:solidFill>
              <a:latin typeface="游ゴシック"/>
              <a:ea typeface="游ゴシック"/>
              <a:cs typeface="Times New Roman"/>
            </a:endParaRPr>
          </a:p>
        </p:txBody>
      </p:sp>
      <p:sp>
        <p:nvSpPr>
          <p:cNvPr id="18" name="テキスト ボックス 17">
            <a:extLst>
              <a:ext uri="{FF2B5EF4-FFF2-40B4-BE49-F238E27FC236}">
                <a16:creationId xmlns:a16="http://schemas.microsoft.com/office/drawing/2014/main" id="{B1B18E8D-1D33-D32A-375F-1B69CAFCAD1F}"/>
              </a:ext>
            </a:extLst>
          </p:cNvPr>
          <p:cNvSpPr txBox="1"/>
          <p:nvPr/>
        </p:nvSpPr>
        <p:spPr>
          <a:xfrm>
            <a:off x="10807929" y="1143246"/>
            <a:ext cx="393362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1400">
                <a:solidFill>
                  <a:srgbClr val="000000"/>
                </a:solidFill>
                <a:latin typeface="游ゴシック"/>
                <a:ea typeface="游ゴシック"/>
              </a:rPr>
              <a:t>表1.2の基本フローについてアクティビティ図で示した。</a:t>
            </a:r>
            <a:endParaRPr lang="ja-JP" sz="1400">
              <a:latin typeface="游ゴシック"/>
              <a:ea typeface="游ゴシック"/>
            </a:endParaRPr>
          </a:p>
          <a:p>
            <a:pPr algn="l"/>
            <a:endParaRPr lang="ja-JP" altLang="en-US" sz="1400">
              <a:latin typeface="游ゴシック"/>
              <a:ea typeface="游ゴシック"/>
              <a:cs typeface="Times New Roman"/>
            </a:endParaRPr>
          </a:p>
        </p:txBody>
      </p:sp>
      <p:pic>
        <p:nvPicPr>
          <p:cNvPr id="19" name="グラフィックス 18">
            <a:extLst>
              <a:ext uri="{FF2B5EF4-FFF2-40B4-BE49-F238E27FC236}">
                <a16:creationId xmlns:a16="http://schemas.microsoft.com/office/drawing/2014/main" id="{F6B519AE-5415-87C7-FF56-98B4D853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635" y="1752157"/>
            <a:ext cx="2527465" cy="3147655"/>
          </a:xfrm>
          <a:prstGeom prst="rect">
            <a:avLst/>
          </a:prstGeom>
        </p:spPr>
      </p:pic>
      <p:graphicFrame>
        <p:nvGraphicFramePr>
          <p:cNvPr id="21" name="表 20">
            <a:extLst>
              <a:ext uri="{FF2B5EF4-FFF2-40B4-BE49-F238E27FC236}">
                <a16:creationId xmlns:a16="http://schemas.microsoft.com/office/drawing/2014/main" id="{5FF1AE84-1077-0590-5606-91E59D411E6C}"/>
              </a:ext>
            </a:extLst>
          </p:cNvPr>
          <p:cNvGraphicFramePr>
            <a:graphicFrameLocks noGrp="1"/>
          </p:cNvGraphicFramePr>
          <p:nvPr>
            <p:extLst>
              <p:ext uri="{D42A27DB-BD31-4B8C-83A1-F6EECF244321}">
                <p14:modId xmlns:p14="http://schemas.microsoft.com/office/powerpoint/2010/main" val="477930926"/>
              </p:ext>
            </p:extLst>
          </p:nvPr>
        </p:nvGraphicFramePr>
        <p:xfrm>
          <a:off x="2980145" y="1942147"/>
          <a:ext cx="4097803" cy="2770120"/>
        </p:xfrm>
        <a:graphic>
          <a:graphicData uri="http://schemas.openxmlformats.org/drawingml/2006/table">
            <a:tbl>
              <a:tblPr firstRow="1" bandRow="1">
                <a:tableStyleId>{0E3FDE45-AF77-4B5C-9715-49D594BDF05E}</a:tableStyleId>
              </a:tblPr>
              <a:tblGrid>
                <a:gridCol w="592531">
                  <a:extLst>
                    <a:ext uri="{9D8B030D-6E8A-4147-A177-3AD203B41FA5}">
                      <a16:colId xmlns:a16="http://schemas.microsoft.com/office/drawing/2014/main" val="3289587308"/>
                    </a:ext>
                  </a:extLst>
                </a:gridCol>
                <a:gridCol w="1343448">
                  <a:extLst>
                    <a:ext uri="{9D8B030D-6E8A-4147-A177-3AD203B41FA5}">
                      <a16:colId xmlns:a16="http://schemas.microsoft.com/office/drawing/2014/main" val="374069471"/>
                    </a:ext>
                  </a:extLst>
                </a:gridCol>
                <a:gridCol w="1137374">
                  <a:extLst>
                    <a:ext uri="{9D8B030D-6E8A-4147-A177-3AD203B41FA5}">
                      <a16:colId xmlns:a16="http://schemas.microsoft.com/office/drawing/2014/main" val="2914193504"/>
                    </a:ext>
                  </a:extLst>
                </a:gridCol>
                <a:gridCol w="1024450">
                  <a:extLst>
                    <a:ext uri="{9D8B030D-6E8A-4147-A177-3AD203B41FA5}">
                      <a16:colId xmlns:a16="http://schemas.microsoft.com/office/drawing/2014/main" val="789565950"/>
                    </a:ext>
                  </a:extLst>
                </a:gridCol>
              </a:tblGrid>
              <a:tr h="215573">
                <a:tc>
                  <a:txBody>
                    <a:bodyPr/>
                    <a:lstStyle/>
                    <a:p>
                      <a:pPr algn="ctr"/>
                      <a:r>
                        <a:rPr kumimoji="1" lang="ja-JP" altLang="en-US" sz="800">
                          <a:solidFill>
                            <a:schemeClr val="bg1"/>
                          </a:solidFill>
                        </a:rPr>
                        <a:t>シーン</a:t>
                      </a:r>
                      <a:r>
                        <a:rPr kumimoji="1" lang="en-US" altLang="ja-JP" sz="800">
                          <a:solidFill>
                            <a:schemeClr val="bg1"/>
                          </a:solidFill>
                        </a:rPr>
                        <a:t>No.</a:t>
                      </a:r>
                      <a:endParaRPr kumimoji="1" lang="ja-JP" altLang="en-US" sz="800">
                        <a:solidFill>
                          <a:schemeClr val="bg1"/>
                        </a:solidFill>
                      </a:endParaRPr>
                    </a:p>
                  </a:txBody>
                  <a:tcPr marL="55552" marR="55552" marT="27776" marB="27776" anchor="ctr">
                    <a:solidFill>
                      <a:srgbClr val="FFA126"/>
                    </a:solidFill>
                  </a:tcPr>
                </a:tc>
                <a:tc>
                  <a:txBody>
                    <a:bodyPr/>
                    <a:lstStyle/>
                    <a:p>
                      <a:pPr algn="ctr"/>
                      <a:r>
                        <a:rPr kumimoji="1" lang="ja-JP" altLang="en-US" sz="800">
                          <a:solidFill>
                            <a:schemeClr val="bg1"/>
                          </a:solidFill>
                        </a:rPr>
                        <a:t>シーン名称</a:t>
                      </a:r>
                    </a:p>
                  </a:txBody>
                  <a:tcPr marL="55552" marR="55552" marT="27776" marB="27776" anchor="ctr">
                    <a:solidFill>
                      <a:srgbClr val="FFA126"/>
                    </a:solidFill>
                  </a:tcPr>
                </a:tc>
                <a:tc>
                  <a:txBody>
                    <a:bodyPr/>
                    <a:lstStyle/>
                    <a:p>
                      <a:pPr algn="ctr"/>
                      <a:r>
                        <a:rPr kumimoji="1" lang="ja-JP" altLang="en-US" sz="800">
                          <a:solidFill>
                            <a:schemeClr val="bg1"/>
                          </a:solidFill>
                        </a:rPr>
                        <a:t>走行方法</a:t>
                      </a:r>
                    </a:p>
                  </a:txBody>
                  <a:tcPr marL="55552" marR="55552" marT="27776" marB="27776" anchor="ctr">
                    <a:solidFill>
                      <a:srgbClr val="FFA126"/>
                    </a:solidFill>
                  </a:tcPr>
                </a:tc>
                <a:tc>
                  <a:txBody>
                    <a:bodyPr/>
                    <a:lstStyle/>
                    <a:p>
                      <a:pPr algn="ctr"/>
                      <a:r>
                        <a:rPr kumimoji="1" lang="ja-JP" altLang="en-US" sz="800">
                          <a:solidFill>
                            <a:schemeClr val="bg1"/>
                          </a:solidFill>
                        </a:rPr>
                        <a:t>終了条件</a:t>
                      </a:r>
                    </a:p>
                  </a:txBody>
                  <a:tcPr marL="55552" marR="55552" marT="27776" marB="27776" anchor="ctr">
                    <a:solidFill>
                      <a:srgbClr val="FFA126"/>
                    </a:solidFill>
                  </a:tcPr>
                </a:tc>
                <a:extLst>
                  <a:ext uri="{0D108BD9-81ED-4DB2-BD59-A6C34878D82A}">
                    <a16:rowId xmlns:a16="http://schemas.microsoft.com/office/drawing/2014/main" val="3618091601"/>
                  </a:ext>
                </a:extLst>
              </a:tr>
              <a:tr h="269467">
                <a:tc>
                  <a:txBody>
                    <a:bodyPr/>
                    <a:lstStyle/>
                    <a:p>
                      <a:pPr algn="ctr"/>
                      <a:r>
                        <a:rPr kumimoji="1" lang="ja-JP" altLang="en-US" sz="800"/>
                        <a:t>①</a:t>
                      </a:r>
                    </a:p>
                  </a:txBody>
                  <a:tcPr marL="55552" marR="55552" marT="27776" marB="27776" anchor="ctr"/>
                </a:tc>
                <a:tc>
                  <a:txBody>
                    <a:bodyPr/>
                    <a:lstStyle/>
                    <a:p>
                      <a:pPr algn="ctr"/>
                      <a:r>
                        <a:rPr kumimoji="1" lang="ja-JP" altLang="en-US" sz="800"/>
                        <a:t>ループスタート</a:t>
                      </a:r>
                    </a:p>
                  </a:txBody>
                  <a:tcPr marL="55552" marR="55552" marT="27776" marB="27776" anchor="ctr"/>
                </a:tc>
                <a:tc>
                  <a:txBody>
                    <a:bodyPr/>
                    <a:lstStyle/>
                    <a:p>
                      <a:pPr algn="ctr"/>
                      <a:r>
                        <a:rPr kumimoji="1" lang="ja-JP" altLang="en-US" sz="800"/>
                        <a:t>ダブルループ進入準備</a:t>
                      </a:r>
                    </a:p>
                  </a:txBody>
                  <a:tcPr marL="55552" marR="55552" marT="27776" marB="2777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a:t>青線を検知</a:t>
                      </a:r>
                    </a:p>
                  </a:txBody>
                  <a:tcPr marL="55552" marR="55552" marT="27776" marB="27776" anchor="ctr"/>
                </a:tc>
                <a:extLst>
                  <a:ext uri="{0D108BD9-81ED-4DB2-BD59-A6C34878D82A}">
                    <a16:rowId xmlns:a16="http://schemas.microsoft.com/office/drawing/2014/main" val="576363876"/>
                  </a:ext>
                </a:extLst>
              </a:tr>
              <a:tr h="301803">
                <a:tc>
                  <a:txBody>
                    <a:bodyPr/>
                    <a:lstStyle/>
                    <a:p>
                      <a:pPr algn="ctr"/>
                      <a:r>
                        <a:rPr kumimoji="1" lang="ja-JP" altLang="en-US" sz="800"/>
                        <a:t>②</a:t>
                      </a:r>
                    </a:p>
                  </a:txBody>
                  <a:tcPr marL="55552" marR="55552" marT="27776" marB="27776" anchor="ctr"/>
                </a:tc>
                <a:tc>
                  <a:txBody>
                    <a:bodyPr/>
                    <a:lstStyle/>
                    <a:p>
                      <a:pPr algn="ctr"/>
                      <a:r>
                        <a:rPr kumimoji="1" lang="ja-JP" altLang="en-US" sz="800"/>
                        <a:t>真円入口エッジ切り替え準備</a:t>
                      </a:r>
                    </a:p>
                  </a:txBody>
                  <a:tcPr marL="55552" marR="55552" marT="27776" marB="27776" anchor="ctr"/>
                </a:tc>
                <a:tc>
                  <a:txBody>
                    <a:bodyPr/>
                    <a:lstStyle/>
                    <a:p>
                      <a:pPr algn="ctr"/>
                      <a:r>
                        <a:rPr kumimoji="1" lang="ja-JP" altLang="en-US" sz="800"/>
                        <a:t>左から右エッジ切り替え準備</a:t>
                      </a:r>
                    </a:p>
                  </a:txBody>
                  <a:tcPr marL="55552" marR="55552" marT="27776" marB="27776" anchor="ctr"/>
                </a:tc>
                <a:tc>
                  <a:txBody>
                    <a:bodyPr/>
                    <a:lstStyle/>
                    <a:p>
                      <a:pPr algn="ctr"/>
                      <a:r>
                        <a:rPr kumimoji="1" lang="ja-JP" altLang="en-US" sz="800"/>
                        <a:t>青線を未検知</a:t>
                      </a:r>
                    </a:p>
                  </a:txBody>
                  <a:tcPr marL="55552" marR="55552" marT="27776" marB="27776" anchor="ctr"/>
                </a:tc>
                <a:extLst>
                  <a:ext uri="{0D108BD9-81ED-4DB2-BD59-A6C34878D82A}">
                    <a16:rowId xmlns:a16="http://schemas.microsoft.com/office/drawing/2014/main" val="2838958736"/>
                  </a:ext>
                </a:extLst>
              </a:tr>
              <a:tr h="269467">
                <a:tc>
                  <a:txBody>
                    <a:bodyPr/>
                    <a:lstStyle/>
                    <a:p>
                      <a:pPr algn="ctr"/>
                      <a:r>
                        <a:rPr kumimoji="1" lang="ja-JP" altLang="en-US" sz="800"/>
                        <a:t>③</a:t>
                      </a:r>
                    </a:p>
                  </a:txBody>
                  <a:tcPr marL="55552" marR="55552" marT="27776" marB="27776" anchor="ctr"/>
                </a:tc>
                <a:tc>
                  <a:txBody>
                    <a:bodyPr/>
                    <a:lstStyle/>
                    <a:p>
                      <a:pPr algn="ctr"/>
                      <a:r>
                        <a:rPr kumimoji="1" lang="ja-JP" altLang="en-US" sz="800"/>
                        <a:t>真円走行１</a:t>
                      </a:r>
                    </a:p>
                  </a:txBody>
                  <a:tcPr marL="55552" marR="55552" marT="27776" marB="27776" anchor="ctr"/>
                </a:tc>
                <a:tc>
                  <a:txBody>
                    <a:bodyPr/>
                    <a:lstStyle/>
                    <a:p>
                      <a:pPr algn="ctr"/>
                      <a:r>
                        <a:rPr kumimoji="1" lang="ja-JP" altLang="en-US" sz="800"/>
                        <a:t>右エッジ走行</a:t>
                      </a:r>
                    </a:p>
                  </a:txBody>
                  <a:tcPr marL="55552" marR="55552" marT="27776" marB="27776" anchor="ctr"/>
                </a:tc>
                <a:tc>
                  <a:txBody>
                    <a:bodyPr/>
                    <a:lstStyle/>
                    <a:p>
                      <a:pPr algn="ctr"/>
                      <a:r>
                        <a:rPr kumimoji="1" lang="ja-JP" altLang="en-US" sz="800"/>
                        <a:t>青線を検知</a:t>
                      </a:r>
                    </a:p>
                  </a:txBody>
                  <a:tcPr marL="55552" marR="55552" marT="27776" marB="27776" anchor="ctr"/>
                </a:tc>
                <a:extLst>
                  <a:ext uri="{0D108BD9-81ED-4DB2-BD59-A6C34878D82A}">
                    <a16:rowId xmlns:a16="http://schemas.microsoft.com/office/drawing/2014/main" val="341893657"/>
                  </a:ext>
                </a:extLst>
              </a:tr>
              <a:tr h="301803">
                <a:tc>
                  <a:txBody>
                    <a:bodyPr/>
                    <a:lstStyle/>
                    <a:p>
                      <a:pPr algn="ctr"/>
                      <a:r>
                        <a:rPr kumimoji="1" lang="ja-JP" altLang="en-US" sz="800"/>
                        <a:t>④</a:t>
                      </a:r>
                    </a:p>
                  </a:txBody>
                  <a:tcPr marL="55552" marR="55552" marT="27776" marB="27776" anchor="ctr"/>
                </a:tc>
                <a:tc>
                  <a:txBody>
                    <a:bodyPr/>
                    <a:lstStyle/>
                    <a:p>
                      <a:pPr algn="ctr"/>
                      <a:r>
                        <a:rPr kumimoji="1" lang="ja-JP" altLang="en-US" sz="800"/>
                        <a:t>楕円入口エッジ切り替え準備</a:t>
                      </a:r>
                    </a:p>
                  </a:txBody>
                  <a:tcPr marL="55552" marR="55552" marT="27776" marB="27776" anchor="ctr"/>
                </a:tc>
                <a:tc>
                  <a:txBody>
                    <a:bodyPr/>
                    <a:lstStyle/>
                    <a:p>
                      <a:pPr algn="ctr"/>
                      <a:r>
                        <a:rPr kumimoji="1" lang="ja-JP" altLang="en-US" sz="800"/>
                        <a:t>右から左エッジ切り替え準備</a:t>
                      </a:r>
                    </a:p>
                  </a:txBody>
                  <a:tcPr marL="55552" marR="55552" marT="27776" marB="27776" anchor="ctr"/>
                </a:tc>
                <a:tc>
                  <a:txBody>
                    <a:bodyPr/>
                    <a:lstStyle/>
                    <a:p>
                      <a:pPr algn="ctr"/>
                      <a:r>
                        <a:rPr kumimoji="1" lang="ja-JP" altLang="en-US" sz="800"/>
                        <a:t>青線を未検知</a:t>
                      </a:r>
                    </a:p>
                  </a:txBody>
                  <a:tcPr marL="55552" marR="55552" marT="27776" marB="27776" anchor="ctr"/>
                </a:tc>
                <a:extLst>
                  <a:ext uri="{0D108BD9-81ED-4DB2-BD59-A6C34878D82A}">
                    <a16:rowId xmlns:a16="http://schemas.microsoft.com/office/drawing/2014/main" val="1183168911"/>
                  </a:ext>
                </a:extLst>
              </a:tr>
              <a:tr h="269467">
                <a:tc>
                  <a:txBody>
                    <a:bodyPr/>
                    <a:lstStyle/>
                    <a:p>
                      <a:pPr algn="ctr"/>
                      <a:r>
                        <a:rPr kumimoji="1" lang="ja-JP" altLang="en-US" sz="800"/>
                        <a:t>⑤</a:t>
                      </a:r>
                    </a:p>
                  </a:txBody>
                  <a:tcPr marL="55552" marR="55552" marT="27776" marB="27776" anchor="ctr"/>
                </a:tc>
                <a:tc>
                  <a:txBody>
                    <a:bodyPr/>
                    <a:lstStyle/>
                    <a:p>
                      <a:pPr algn="ctr"/>
                      <a:r>
                        <a:rPr kumimoji="1" lang="ja-JP" altLang="en-US" sz="800"/>
                        <a:t>楕円走行</a:t>
                      </a:r>
                    </a:p>
                  </a:txBody>
                  <a:tcPr marL="55552" marR="55552" marT="27776" marB="27776" anchor="ctr"/>
                </a:tc>
                <a:tc>
                  <a:txBody>
                    <a:bodyPr/>
                    <a:lstStyle/>
                    <a:p>
                      <a:pPr algn="ctr"/>
                      <a:r>
                        <a:rPr kumimoji="1" lang="ja-JP" altLang="en-US" sz="800"/>
                        <a:t>左エッジ走行</a:t>
                      </a:r>
                    </a:p>
                  </a:txBody>
                  <a:tcPr marL="55552" marR="55552" marT="27776" marB="27776" anchor="ctr"/>
                </a:tc>
                <a:tc>
                  <a:txBody>
                    <a:bodyPr/>
                    <a:lstStyle/>
                    <a:p>
                      <a:pPr algn="ctr"/>
                      <a:r>
                        <a:rPr kumimoji="1" lang="ja-JP" altLang="en-US" sz="800"/>
                        <a:t>青線を検知</a:t>
                      </a:r>
                    </a:p>
                  </a:txBody>
                  <a:tcPr marL="55552" marR="55552" marT="27776" marB="27776" anchor="ctr"/>
                </a:tc>
                <a:extLst>
                  <a:ext uri="{0D108BD9-81ED-4DB2-BD59-A6C34878D82A}">
                    <a16:rowId xmlns:a16="http://schemas.microsoft.com/office/drawing/2014/main" val="36175732"/>
                  </a:ext>
                </a:extLst>
              </a:tr>
              <a:tr h="301803">
                <a:tc>
                  <a:txBody>
                    <a:bodyPr/>
                    <a:lstStyle/>
                    <a:p>
                      <a:pPr algn="ctr"/>
                      <a:r>
                        <a:rPr kumimoji="1" lang="ja-JP" altLang="en-US" sz="800"/>
                        <a:t>⑥</a:t>
                      </a:r>
                    </a:p>
                  </a:txBody>
                  <a:tcPr marL="55552" marR="55552" marT="27776" marB="27776" anchor="ctr"/>
                </a:tc>
                <a:tc>
                  <a:txBody>
                    <a:bodyPr/>
                    <a:lstStyle/>
                    <a:p>
                      <a:pPr algn="ctr"/>
                      <a:r>
                        <a:rPr kumimoji="1" lang="ja-JP" altLang="en-US" sz="800"/>
                        <a:t>楕円出口エッジ切り替え準備</a:t>
                      </a:r>
                    </a:p>
                  </a:txBody>
                  <a:tcPr marL="55552" marR="55552" marT="27776" marB="27776" anchor="ctr"/>
                </a:tc>
                <a:tc>
                  <a:txBody>
                    <a:bodyPr/>
                    <a:lstStyle/>
                    <a:p>
                      <a:pPr algn="ctr"/>
                      <a:r>
                        <a:rPr kumimoji="1" lang="ja-JP" altLang="en-US" sz="800"/>
                        <a:t>左から右エッジ切り替え準備</a:t>
                      </a:r>
                    </a:p>
                  </a:txBody>
                  <a:tcPr marL="55552" marR="55552" marT="27776" marB="27776" anchor="ctr"/>
                </a:tc>
                <a:tc>
                  <a:txBody>
                    <a:bodyPr/>
                    <a:lstStyle/>
                    <a:p>
                      <a:pPr algn="ctr"/>
                      <a:r>
                        <a:rPr kumimoji="1" lang="ja-JP" altLang="en-US" sz="800"/>
                        <a:t>青線を未検知</a:t>
                      </a:r>
                    </a:p>
                  </a:txBody>
                  <a:tcPr marL="55552" marR="55552" marT="27776" marB="27776" anchor="ctr"/>
                </a:tc>
                <a:extLst>
                  <a:ext uri="{0D108BD9-81ED-4DB2-BD59-A6C34878D82A}">
                    <a16:rowId xmlns:a16="http://schemas.microsoft.com/office/drawing/2014/main" val="2118795107"/>
                  </a:ext>
                </a:extLst>
              </a:tr>
              <a:tr h="269467">
                <a:tc>
                  <a:txBody>
                    <a:bodyPr/>
                    <a:lstStyle/>
                    <a:p>
                      <a:pPr algn="ctr"/>
                      <a:r>
                        <a:rPr kumimoji="1" lang="ja-JP" altLang="en-US" sz="800"/>
                        <a:t>⑦</a:t>
                      </a:r>
                    </a:p>
                  </a:txBody>
                  <a:tcPr marL="55552" marR="55552" marT="27776" marB="2777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a:t>真円走行２</a:t>
                      </a:r>
                    </a:p>
                  </a:txBody>
                  <a:tcPr marL="55552" marR="55552" marT="27776" marB="27776" anchor="ctr"/>
                </a:tc>
                <a:tc>
                  <a:txBody>
                    <a:bodyPr/>
                    <a:lstStyle/>
                    <a:p>
                      <a:pPr algn="ctr"/>
                      <a:r>
                        <a:rPr kumimoji="1" lang="ja-JP" altLang="en-US" sz="800"/>
                        <a:t>右エッジ走行</a:t>
                      </a:r>
                    </a:p>
                  </a:txBody>
                  <a:tcPr marL="55552" marR="55552" marT="27776" marB="27776" anchor="ctr"/>
                </a:tc>
                <a:tc>
                  <a:txBody>
                    <a:bodyPr/>
                    <a:lstStyle/>
                    <a:p>
                      <a:pPr algn="ctr"/>
                      <a:r>
                        <a:rPr kumimoji="1" lang="ja-JP" altLang="en-US" sz="800"/>
                        <a:t>青線を検知</a:t>
                      </a:r>
                    </a:p>
                  </a:txBody>
                  <a:tcPr marL="55552" marR="55552" marT="27776" marB="27776" anchor="ctr"/>
                </a:tc>
                <a:extLst>
                  <a:ext uri="{0D108BD9-81ED-4DB2-BD59-A6C34878D82A}">
                    <a16:rowId xmlns:a16="http://schemas.microsoft.com/office/drawing/2014/main" val="369225720"/>
                  </a:ext>
                </a:extLst>
              </a:tr>
              <a:tr h="301803">
                <a:tc>
                  <a:txBody>
                    <a:bodyPr/>
                    <a:lstStyle/>
                    <a:p>
                      <a:pPr algn="ctr"/>
                      <a:r>
                        <a:rPr kumimoji="1" lang="ja-JP" altLang="en-US" sz="800"/>
                        <a:t>⑧</a:t>
                      </a:r>
                    </a:p>
                  </a:txBody>
                  <a:tcPr marL="55552" marR="55552" marT="27776" marB="27776" anchor="ctr"/>
                </a:tc>
                <a:tc>
                  <a:txBody>
                    <a:bodyPr/>
                    <a:lstStyle/>
                    <a:p>
                      <a:pPr algn="ctr"/>
                      <a:r>
                        <a:rPr kumimoji="1" lang="ja-JP" altLang="en-US" sz="800"/>
                        <a:t>真円出口エッジ切り替え</a:t>
                      </a:r>
                    </a:p>
                  </a:txBody>
                  <a:tcPr marL="55552" marR="55552" marT="27776" marB="27776" anchor="ctr"/>
                </a:tc>
                <a:tc>
                  <a:txBody>
                    <a:bodyPr/>
                    <a:lstStyle/>
                    <a:p>
                      <a:pPr algn="ctr"/>
                      <a:r>
                        <a:rPr kumimoji="1" lang="ja-JP" altLang="en-US" sz="800"/>
                        <a:t>右から左エッジ切り替え準備</a:t>
                      </a:r>
                    </a:p>
                  </a:txBody>
                  <a:tcPr marL="55552" marR="55552" marT="27776" marB="27776" anchor="ctr"/>
                </a:tc>
                <a:tc>
                  <a:txBody>
                    <a:bodyPr/>
                    <a:lstStyle/>
                    <a:p>
                      <a:pPr algn="ctr"/>
                      <a:r>
                        <a:rPr kumimoji="1" lang="ja-JP" altLang="en-US" sz="800"/>
                        <a:t>青線を未検知</a:t>
                      </a:r>
                    </a:p>
                  </a:txBody>
                  <a:tcPr marL="55552" marR="55552" marT="27776" marB="27776" anchor="ctr"/>
                </a:tc>
                <a:extLst>
                  <a:ext uri="{0D108BD9-81ED-4DB2-BD59-A6C34878D82A}">
                    <a16:rowId xmlns:a16="http://schemas.microsoft.com/office/drawing/2014/main" val="2716716261"/>
                  </a:ext>
                </a:extLst>
              </a:tr>
              <a:tr h="269467">
                <a:tc>
                  <a:txBody>
                    <a:bodyPr/>
                    <a:lstStyle/>
                    <a:p>
                      <a:pPr algn="ctr"/>
                      <a:r>
                        <a:rPr kumimoji="1" lang="ja-JP" altLang="en-US" sz="800"/>
                        <a:t>⑨</a:t>
                      </a:r>
                    </a:p>
                  </a:txBody>
                  <a:tcPr marL="55552" marR="55552" marT="27776" marB="27776" anchor="ctr"/>
                </a:tc>
                <a:tc>
                  <a:txBody>
                    <a:bodyPr/>
                    <a:lstStyle/>
                    <a:p>
                      <a:pPr algn="ctr"/>
                      <a:r>
                        <a:rPr kumimoji="1" lang="ja-JP" altLang="en-US" sz="800"/>
                        <a:t>ループエンド</a:t>
                      </a:r>
                    </a:p>
                  </a:txBody>
                  <a:tcPr marL="55552" marR="55552" marT="27776" marB="27776" anchor="ctr"/>
                </a:tc>
                <a:tc>
                  <a:txBody>
                    <a:bodyPr/>
                    <a:lstStyle/>
                    <a:p>
                      <a:pPr algn="ctr"/>
                      <a:r>
                        <a:rPr kumimoji="1" lang="ja-JP" altLang="en-US" sz="800"/>
                        <a:t>左エッジ走行</a:t>
                      </a:r>
                    </a:p>
                  </a:txBody>
                  <a:tcPr marL="55552" marR="55552" marT="27776" marB="27776" anchor="ctr"/>
                </a:tc>
                <a:tc>
                  <a:txBody>
                    <a:bodyPr/>
                    <a:lstStyle/>
                    <a:p>
                      <a:pPr algn="ctr"/>
                      <a:r>
                        <a:rPr kumimoji="1" lang="ja-JP" altLang="en-US" sz="800"/>
                        <a:t>青サークルを検知</a:t>
                      </a:r>
                    </a:p>
                  </a:txBody>
                  <a:tcPr marL="55552" marR="55552" marT="27776" marB="27776" anchor="ctr"/>
                </a:tc>
                <a:extLst>
                  <a:ext uri="{0D108BD9-81ED-4DB2-BD59-A6C34878D82A}">
                    <a16:rowId xmlns:a16="http://schemas.microsoft.com/office/drawing/2014/main" val="1309573673"/>
                  </a:ext>
                </a:extLst>
              </a:tr>
            </a:tbl>
          </a:graphicData>
        </a:graphic>
      </p:graphicFrame>
      <p:pic>
        <p:nvPicPr>
          <p:cNvPr id="22" name="グラフィックス 21">
            <a:extLst>
              <a:ext uri="{FF2B5EF4-FFF2-40B4-BE49-F238E27FC236}">
                <a16:creationId xmlns:a16="http://schemas.microsoft.com/office/drawing/2014/main" id="{2605915D-643E-8385-055A-A11FE20979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6737" y="1919890"/>
            <a:ext cx="3694959" cy="8150725"/>
          </a:xfrm>
          <a:prstGeom prst="rect">
            <a:avLst/>
          </a:prstGeom>
        </p:spPr>
      </p:pic>
      <p:pic>
        <p:nvPicPr>
          <p:cNvPr id="24" name="グラフィックス 23">
            <a:extLst>
              <a:ext uri="{FF2B5EF4-FFF2-40B4-BE49-F238E27FC236}">
                <a16:creationId xmlns:a16="http://schemas.microsoft.com/office/drawing/2014/main" id="{0BE13FF8-1B56-B678-4BA5-C6BCC91BD0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736" y="7205411"/>
            <a:ext cx="6688990" cy="2586558"/>
          </a:xfrm>
          <a:prstGeom prst="rect">
            <a:avLst/>
          </a:prstGeom>
        </p:spPr>
      </p:pic>
      <p:pic>
        <p:nvPicPr>
          <p:cNvPr id="23" name="図 22" descr="屋内, テーブル, 写真, おもちゃ が含まれている画像&#10;&#10;説明は自動で生成されたものです">
            <a:extLst>
              <a:ext uri="{FF2B5EF4-FFF2-40B4-BE49-F238E27FC236}">
                <a16:creationId xmlns:a16="http://schemas.microsoft.com/office/drawing/2014/main" id="{5077EAA2-85D9-1FB3-CF2F-A6F43BD9DBBC}"/>
              </a:ext>
            </a:extLst>
          </p:cNvPr>
          <p:cNvPicPr>
            <a:picLocks noChangeAspect="1"/>
          </p:cNvPicPr>
          <p:nvPr/>
        </p:nvPicPr>
        <p:blipFill>
          <a:blip r:embed="rId9"/>
          <a:stretch>
            <a:fillRect/>
          </a:stretch>
        </p:blipFill>
        <p:spPr>
          <a:xfrm>
            <a:off x="7833986" y="827860"/>
            <a:ext cx="3195479" cy="2438462"/>
          </a:xfrm>
          <a:prstGeom prst="rect">
            <a:avLst/>
          </a:prstGeom>
        </p:spPr>
      </p:pic>
      <p:sp>
        <p:nvSpPr>
          <p:cNvPr id="25" name="テキスト ボックス 24">
            <a:extLst>
              <a:ext uri="{FF2B5EF4-FFF2-40B4-BE49-F238E27FC236}">
                <a16:creationId xmlns:a16="http://schemas.microsoft.com/office/drawing/2014/main" id="{67782CE3-0980-9E7B-3CEB-4C6AF2B2324C}"/>
              </a:ext>
            </a:extLst>
          </p:cNvPr>
          <p:cNvSpPr txBox="1"/>
          <p:nvPr/>
        </p:nvSpPr>
        <p:spPr>
          <a:xfrm>
            <a:off x="719583" y="4916849"/>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1.1 </a:t>
            </a:r>
            <a:r>
              <a:rPr lang="ja-JP" altLang="en-US" sz="1200">
                <a:latin typeface="游ゴシック"/>
                <a:ea typeface="游ゴシック"/>
                <a:cs typeface="Times New Roman"/>
              </a:rPr>
              <a:t>走行経路概要</a:t>
            </a:r>
            <a:endParaRPr lang="ja-JP" sz="1200">
              <a:latin typeface="游ゴシック"/>
              <a:ea typeface="游ゴシック"/>
              <a:cs typeface="Times New Roman"/>
            </a:endParaRPr>
          </a:p>
        </p:txBody>
      </p:sp>
      <p:sp>
        <p:nvSpPr>
          <p:cNvPr id="26" name="テキスト ボックス 25">
            <a:extLst>
              <a:ext uri="{FF2B5EF4-FFF2-40B4-BE49-F238E27FC236}">
                <a16:creationId xmlns:a16="http://schemas.microsoft.com/office/drawing/2014/main" id="{118DAA69-6901-C33F-173D-CAEC6BE19624}"/>
              </a:ext>
            </a:extLst>
          </p:cNvPr>
          <p:cNvSpPr txBox="1"/>
          <p:nvPr/>
        </p:nvSpPr>
        <p:spPr>
          <a:xfrm>
            <a:off x="4063468" y="4778026"/>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表</a:t>
            </a:r>
            <a:r>
              <a:rPr lang="en-US" altLang="ja-JP" sz="1200">
                <a:latin typeface="游ゴシック"/>
                <a:ea typeface="游ゴシック"/>
                <a:cs typeface="Times New Roman"/>
              </a:rPr>
              <a:t>1.1 </a:t>
            </a:r>
            <a:r>
              <a:rPr lang="ja-JP" altLang="en-US" sz="1200">
                <a:latin typeface="游ゴシック"/>
                <a:ea typeface="游ゴシック"/>
                <a:cs typeface="Times New Roman"/>
              </a:rPr>
              <a:t>シーン一覧</a:t>
            </a:r>
            <a:endParaRPr lang="ja-JP" sz="1200">
              <a:latin typeface="游ゴシック"/>
              <a:ea typeface="游ゴシック"/>
              <a:cs typeface="Times New Roman"/>
            </a:endParaRPr>
          </a:p>
        </p:txBody>
      </p:sp>
      <p:sp>
        <p:nvSpPr>
          <p:cNvPr id="28" name="テキスト ボックス 27">
            <a:extLst>
              <a:ext uri="{FF2B5EF4-FFF2-40B4-BE49-F238E27FC236}">
                <a16:creationId xmlns:a16="http://schemas.microsoft.com/office/drawing/2014/main" id="{493C1173-A223-CA8D-A3E2-8F66CC135E96}"/>
              </a:ext>
            </a:extLst>
          </p:cNvPr>
          <p:cNvSpPr txBox="1"/>
          <p:nvPr/>
        </p:nvSpPr>
        <p:spPr>
          <a:xfrm>
            <a:off x="8590410" y="706814"/>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走行方法の定義</a:t>
            </a:r>
            <a:endParaRPr lang="ja-JP" sz="1200">
              <a:latin typeface="游ゴシック"/>
              <a:ea typeface="游ゴシック"/>
              <a:cs typeface="Times New Roman"/>
            </a:endParaRPr>
          </a:p>
        </p:txBody>
      </p:sp>
      <p:sp>
        <p:nvSpPr>
          <p:cNvPr id="11" name="テキスト ボックス 10">
            <a:extLst>
              <a:ext uri="{FF2B5EF4-FFF2-40B4-BE49-F238E27FC236}">
                <a16:creationId xmlns:a16="http://schemas.microsoft.com/office/drawing/2014/main" id="{B92E864C-1644-92FD-FC15-C9B732F236C2}"/>
              </a:ext>
            </a:extLst>
          </p:cNvPr>
          <p:cNvSpPr txBox="1"/>
          <p:nvPr/>
        </p:nvSpPr>
        <p:spPr>
          <a:xfrm>
            <a:off x="2427384" y="9908151"/>
            <a:ext cx="37605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1.2 </a:t>
            </a:r>
            <a:r>
              <a:rPr lang="ja-JP" altLang="en-US" sz="1200">
                <a:latin typeface="游ゴシック"/>
                <a:ea typeface="游ゴシック"/>
                <a:cs typeface="Times New Roman"/>
              </a:rPr>
              <a:t>ダブルループ攻略システムのユースケース図</a:t>
            </a:r>
            <a:endParaRPr lang="ja-JP" sz="1200">
              <a:latin typeface="游ゴシック"/>
              <a:ea typeface="游ゴシック"/>
              <a:cs typeface="Times New Roman"/>
            </a:endParaRPr>
          </a:p>
        </p:txBody>
      </p:sp>
      <p:sp>
        <p:nvSpPr>
          <p:cNvPr id="14" name="テキスト ボックス 13">
            <a:extLst>
              <a:ext uri="{FF2B5EF4-FFF2-40B4-BE49-F238E27FC236}">
                <a16:creationId xmlns:a16="http://schemas.microsoft.com/office/drawing/2014/main" id="{98FEA60B-6C82-8810-93DD-01D739F45747}"/>
              </a:ext>
            </a:extLst>
          </p:cNvPr>
          <p:cNvSpPr txBox="1"/>
          <p:nvPr/>
        </p:nvSpPr>
        <p:spPr>
          <a:xfrm>
            <a:off x="12353062" y="10170054"/>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1.3 </a:t>
            </a:r>
            <a:r>
              <a:rPr lang="ja-JP" altLang="en-US" sz="1200">
                <a:latin typeface="游ゴシック"/>
                <a:ea typeface="游ゴシック"/>
                <a:cs typeface="Times New Roman"/>
              </a:rPr>
              <a:t>アクティビティ図</a:t>
            </a:r>
            <a:endParaRPr lang="ja-JP" sz="1200">
              <a:latin typeface="游ゴシック"/>
              <a:ea typeface="游ゴシック"/>
              <a:cs typeface="Times New Roman"/>
            </a:endParaRPr>
          </a:p>
        </p:txBody>
      </p:sp>
      <p:graphicFrame>
        <p:nvGraphicFramePr>
          <p:cNvPr id="29" name="表 28">
            <a:extLst>
              <a:ext uri="{FF2B5EF4-FFF2-40B4-BE49-F238E27FC236}">
                <a16:creationId xmlns:a16="http://schemas.microsoft.com/office/drawing/2014/main" id="{EC4DD219-DC30-DC57-15BA-34FAE3BB300D}"/>
              </a:ext>
            </a:extLst>
          </p:cNvPr>
          <p:cNvGraphicFramePr>
            <a:graphicFrameLocks noGrp="1"/>
          </p:cNvGraphicFramePr>
          <p:nvPr>
            <p:extLst>
              <p:ext uri="{D42A27DB-BD31-4B8C-83A1-F6EECF244321}">
                <p14:modId xmlns:p14="http://schemas.microsoft.com/office/powerpoint/2010/main" val="2238630057"/>
              </p:ext>
            </p:extLst>
          </p:nvPr>
        </p:nvGraphicFramePr>
        <p:xfrm>
          <a:off x="7189278" y="3182366"/>
          <a:ext cx="3945446" cy="6802884"/>
        </p:xfrm>
        <a:graphic>
          <a:graphicData uri="http://schemas.openxmlformats.org/drawingml/2006/table">
            <a:tbl>
              <a:tblPr firstRow="1" bandRow="1">
                <a:tableStyleId>{0E3FDE45-AF77-4B5C-9715-49D594BDF05E}</a:tableStyleId>
              </a:tblPr>
              <a:tblGrid>
                <a:gridCol w="726275">
                  <a:extLst>
                    <a:ext uri="{9D8B030D-6E8A-4147-A177-3AD203B41FA5}">
                      <a16:colId xmlns:a16="http://schemas.microsoft.com/office/drawing/2014/main" val="1482142171"/>
                    </a:ext>
                  </a:extLst>
                </a:gridCol>
                <a:gridCol w="2599045">
                  <a:extLst>
                    <a:ext uri="{9D8B030D-6E8A-4147-A177-3AD203B41FA5}">
                      <a16:colId xmlns:a16="http://schemas.microsoft.com/office/drawing/2014/main" val="736437767"/>
                    </a:ext>
                  </a:extLst>
                </a:gridCol>
                <a:gridCol w="620126">
                  <a:extLst>
                    <a:ext uri="{9D8B030D-6E8A-4147-A177-3AD203B41FA5}">
                      <a16:colId xmlns:a16="http://schemas.microsoft.com/office/drawing/2014/main" val="3106924336"/>
                    </a:ext>
                  </a:extLst>
                </a:gridCol>
              </a:tblGrid>
              <a:tr h="259027">
                <a:tc>
                  <a:txBody>
                    <a:bodyPr/>
                    <a:lstStyle/>
                    <a:p>
                      <a:pPr lvl="0">
                        <a:buNone/>
                      </a:pPr>
                      <a:endParaRPr kumimoji="1" lang="ja-JP" sz="1000" u="none" strike="noStrike" baseline="0" noProof="0">
                        <a:solidFill>
                          <a:srgbClr val="000000"/>
                        </a:solidFill>
                        <a:latin typeface="游ゴシック"/>
                        <a:ea typeface="游ゴシック"/>
                      </a:endParaRPr>
                    </a:p>
                  </a:txBody>
                  <a:tcPr/>
                </a:tc>
                <a:tc gridSpan="2">
                  <a:txBody>
                    <a:bodyPr/>
                    <a:lstStyle/>
                    <a:p>
                      <a:pPr lvl="0">
                        <a:buNone/>
                      </a:pPr>
                      <a:r>
                        <a:rPr lang="ja-JP" sz="900" u="none" strike="noStrike" baseline="0" noProof="0">
                          <a:solidFill>
                            <a:schemeClr val="bg1"/>
                          </a:solidFill>
                          <a:latin typeface="游ゴシック"/>
                          <a:ea typeface="游ゴシック"/>
                        </a:rPr>
                        <a:t>[UC:00]ダブルループを走破する</a:t>
                      </a:r>
                      <a:endParaRPr kumimoji="1" lang="ja-JP" sz="900">
                        <a:solidFill>
                          <a:schemeClr val="bg1"/>
                        </a:solidFill>
                        <a:latin typeface="游ゴシック"/>
                        <a:ea typeface="游ゴシック"/>
                      </a:endParaRPr>
                    </a:p>
                  </a:txBody>
                  <a:tcPr>
                    <a:solidFill>
                      <a:srgbClr val="FFA126"/>
                    </a:solidFill>
                  </a:tcPr>
                </a:tc>
                <a:tc hMerge="1">
                  <a:txBody>
                    <a:bodyPr/>
                    <a:lstStyle/>
                    <a:p>
                      <a:endParaRPr kumimoji="1" lang="ja-JP"/>
                    </a:p>
                  </a:txBody>
                  <a:tcPr marL="0" marR="0" marT="0" marB="0" horzOverflow="overflow"/>
                </a:tc>
                <a:extLst>
                  <a:ext uri="{0D108BD9-81ED-4DB2-BD59-A6C34878D82A}">
                    <a16:rowId xmlns:a16="http://schemas.microsoft.com/office/drawing/2014/main" val="2237584132"/>
                  </a:ext>
                </a:extLst>
              </a:tr>
              <a:tr h="259027">
                <a:tc>
                  <a:txBody>
                    <a:bodyPr/>
                    <a:lstStyle/>
                    <a:p>
                      <a:pPr lvl="0">
                        <a:buNone/>
                      </a:pPr>
                      <a:r>
                        <a:rPr lang="ja-JP" altLang="en-US" sz="900" b="1">
                          <a:solidFill>
                            <a:schemeClr val="bg1"/>
                          </a:solidFill>
                          <a:latin typeface="游ゴシック"/>
                          <a:ea typeface="游ゴシック"/>
                        </a:rPr>
                        <a:t>概要</a:t>
                      </a:r>
                      <a:endParaRPr kumimoji="1" lang="ja-JP" altLang="en-US" sz="900" b="1">
                        <a:solidFill>
                          <a:schemeClr val="bg1"/>
                        </a:solidFill>
                        <a:latin typeface="游ゴシック"/>
                        <a:ea typeface="游ゴシック"/>
                      </a:endParaRPr>
                    </a:p>
                  </a:txBody>
                  <a:tcPr>
                    <a:solidFill>
                      <a:srgbClr val="FFA126"/>
                    </a:solidFill>
                  </a:tcPr>
                </a:tc>
                <a:tc>
                  <a:txBody>
                    <a:bodyPr/>
                    <a:lstStyle/>
                    <a:p>
                      <a:pPr marL="0" lvl="0" indent="0" algn="l">
                        <a:lnSpc>
                          <a:spcPct val="100000"/>
                        </a:lnSpc>
                        <a:buNone/>
                      </a:pPr>
                      <a:r>
                        <a:rPr lang="ja-JP" sz="1000" u="none" strike="noStrike" baseline="0" noProof="0">
                          <a:solidFill>
                            <a:srgbClr val="000000"/>
                          </a:solidFill>
                          <a:latin typeface="游ゴシック"/>
                          <a:ea typeface="游ゴシック"/>
                        </a:rPr>
                        <a:t>走行体がダブルループを走破する</a:t>
                      </a:r>
                      <a:endParaRPr lang="ja-JP"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139470029"/>
                  </a:ext>
                </a:extLst>
              </a:tr>
              <a:tr h="422624">
                <a:tc>
                  <a:txBody>
                    <a:bodyPr/>
                    <a:lstStyle/>
                    <a:p>
                      <a:pPr lvl="0">
                        <a:buNone/>
                      </a:pPr>
                      <a:r>
                        <a:rPr lang="ja-JP" altLang="en-US" sz="900" b="1">
                          <a:solidFill>
                            <a:schemeClr val="bg1"/>
                          </a:solidFill>
                          <a:latin typeface="游ゴシック"/>
                          <a:ea typeface="游ゴシック"/>
                        </a:rPr>
                        <a:t>アクター</a:t>
                      </a:r>
                      <a:endParaRPr kumimoji="1" lang="ja-JP" altLang="en-US" sz="900" b="1">
                        <a:solidFill>
                          <a:schemeClr val="bg1"/>
                        </a:solidFill>
                        <a:latin typeface="游ゴシック"/>
                        <a:ea typeface="游ゴシック"/>
                      </a:endParaRPr>
                    </a:p>
                  </a:txBody>
                  <a:tcPr>
                    <a:solidFill>
                      <a:srgbClr val="FFA126"/>
                    </a:solidFill>
                  </a:tcPr>
                </a:tc>
                <a:tc>
                  <a:txBody>
                    <a:bodyPr/>
                    <a:lstStyle/>
                    <a:p>
                      <a:r>
                        <a:rPr lang="ja-JP" altLang="en-US" sz="1000">
                          <a:latin typeface="游ゴシック"/>
                          <a:ea typeface="游ゴシック"/>
                        </a:rPr>
                        <a:t>競技者</a:t>
                      </a:r>
                      <a:endParaRPr kumimoji="1" lang="ja-JP" altLang="en-US"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190977354"/>
                  </a:ext>
                </a:extLst>
              </a:tr>
              <a:tr h="422624">
                <a:tc>
                  <a:txBody>
                    <a:bodyPr/>
                    <a:lstStyle/>
                    <a:p>
                      <a:pPr lvl="0">
                        <a:buNone/>
                      </a:pPr>
                      <a:r>
                        <a:rPr lang="ja-JP" altLang="en-US" sz="900" b="1">
                          <a:solidFill>
                            <a:schemeClr val="bg1"/>
                          </a:solidFill>
                          <a:latin typeface="游ゴシック"/>
                          <a:ea typeface="游ゴシック"/>
                        </a:rPr>
                        <a:t>前提条件</a:t>
                      </a:r>
                      <a:endParaRPr kumimoji="1" lang="ja-JP" altLang="en-US" sz="900" b="1">
                        <a:solidFill>
                          <a:schemeClr val="bg1"/>
                        </a:solidFill>
                        <a:latin typeface="游ゴシック"/>
                        <a:ea typeface="游ゴシック"/>
                      </a:endParaRPr>
                    </a:p>
                  </a:txBody>
                  <a:tcPr>
                    <a:solidFill>
                      <a:srgbClr val="FFA126"/>
                    </a:solidFill>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走行体がLAPゲートを通過している</a:t>
                      </a:r>
                      <a:endParaRPr lang="ja-JP"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990689022"/>
                  </a:ext>
                </a:extLst>
              </a:tr>
              <a:tr h="422624">
                <a:tc>
                  <a:txBody>
                    <a:bodyPr/>
                    <a:lstStyle/>
                    <a:p>
                      <a:pPr lvl="0" algn="l">
                        <a:lnSpc>
                          <a:spcPct val="100000"/>
                        </a:lnSpc>
                        <a:spcBef>
                          <a:spcPts val="0"/>
                        </a:spcBef>
                        <a:spcAft>
                          <a:spcPts val="0"/>
                        </a:spcAft>
                        <a:buNone/>
                      </a:pPr>
                      <a:r>
                        <a:rPr lang="ja-JP" sz="900" b="1" u="none" strike="noStrike" noProof="0">
                          <a:solidFill>
                            <a:schemeClr val="bg1"/>
                          </a:solidFill>
                          <a:latin typeface="游ゴシック"/>
                          <a:ea typeface="游ゴシック"/>
                        </a:rPr>
                        <a:t>事後条件</a:t>
                      </a:r>
                      <a:endParaRPr lang="ja-JP" sz="900" b="1">
                        <a:solidFill>
                          <a:schemeClr val="bg1"/>
                        </a:solidFill>
                        <a:latin typeface="游ゴシック"/>
                        <a:ea typeface="游ゴシック"/>
                      </a:endParaRPr>
                    </a:p>
                  </a:txBody>
                  <a:tcPr>
                    <a:solidFill>
                      <a:srgbClr val="FFA126"/>
                    </a:solidFill>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走行体が青サークルに到達している</a:t>
                      </a:r>
                      <a:endParaRPr lang="ja-JP"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602029970"/>
                  </a:ext>
                </a:extLst>
              </a:tr>
              <a:tr h="422624">
                <a:tc rowSpan="8">
                  <a:txBody>
                    <a:bodyPr/>
                    <a:lstStyle/>
                    <a:p>
                      <a:pPr lvl="0" algn="ctr">
                        <a:lnSpc>
                          <a:spcPct val="100000"/>
                        </a:lnSpc>
                        <a:spcBef>
                          <a:spcPts val="0"/>
                        </a:spcBef>
                        <a:spcAft>
                          <a:spcPts val="0"/>
                        </a:spcAft>
                        <a:buNone/>
                      </a:pPr>
                      <a:r>
                        <a:rPr lang="ja-JP" sz="900" b="1" u="none" strike="noStrike" noProof="0">
                          <a:solidFill>
                            <a:schemeClr val="bg1"/>
                          </a:solidFill>
                          <a:latin typeface="游ゴシック"/>
                          <a:ea typeface="游ゴシック"/>
                        </a:rPr>
                        <a:t>基本フロー</a:t>
                      </a:r>
                      <a:endParaRPr lang="ja-JP" sz="900" b="1">
                        <a:solidFill>
                          <a:schemeClr val="bg1"/>
                        </a:solidFill>
                        <a:latin typeface="游ゴシック"/>
                        <a:ea typeface="游ゴシック"/>
                      </a:endParaRPr>
                    </a:p>
                  </a:txBody>
                  <a:tcPr vert="eaVert" anchor="ctr">
                    <a:solidFill>
                      <a:srgbClr val="FFA126"/>
                    </a:solidFill>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１，速ライントレースを行う（PID制御）</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01]</a:t>
                      </a:r>
                      <a:endParaRPr lang="ja-JP" sz="1000">
                        <a:latin typeface="游ゴシック"/>
                        <a:ea typeface="游ゴシック"/>
                      </a:endParaRPr>
                    </a:p>
                  </a:txBody>
                  <a:tcPr/>
                </a:tc>
                <a:extLst>
                  <a:ext uri="{0D108BD9-81ED-4DB2-BD59-A6C34878D82A}">
                    <a16:rowId xmlns:a16="http://schemas.microsoft.com/office/drawing/2014/main" val="3816072112"/>
                  </a:ext>
                </a:extLst>
              </a:tr>
              <a:tr h="91341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２，青色を検知するまで基本フロー１を繰り返す</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04]　緩和[UC: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02]</a:t>
                      </a:r>
                      <a:endParaRPr lang="ja-JP" sz="1000">
                        <a:latin typeface="游ゴシック"/>
                        <a:ea typeface="游ゴシック"/>
                      </a:endParaRPr>
                    </a:p>
                  </a:txBody>
                  <a:tcPr/>
                </a:tc>
                <a:extLst>
                  <a:ext uri="{0D108BD9-81ED-4DB2-BD59-A6C34878D82A}">
                    <a16:rowId xmlns:a16="http://schemas.microsoft.com/office/drawing/2014/main" val="231653871"/>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３，青色を検知したらシーンを更新する</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05]</a:t>
                      </a:r>
                      <a:endParaRPr lang="ja-JP" sz="1000">
                        <a:latin typeface="游ゴシック"/>
                        <a:ea typeface="游ゴシック"/>
                      </a:endParaRPr>
                    </a:p>
                  </a:txBody>
                  <a:tcPr/>
                </a:tc>
                <a:extLst>
                  <a:ext uri="{0D108BD9-81ED-4DB2-BD59-A6C34878D82A}">
                    <a16:rowId xmlns:a16="http://schemas.microsoft.com/office/drawing/2014/main" val="3150983509"/>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４、遅ライントレースを行う（PID制御）</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01</a:t>
                      </a:r>
                      <a:r>
                        <a:rPr lang="en-US" altLang="ja-JP" sz="1000" u="none" strike="noStrike" noProof="0">
                          <a:latin typeface="游ゴシック"/>
                        </a:rPr>
                        <a:t>]</a:t>
                      </a:r>
                      <a:endParaRPr kumimoji="1" lang="ja-JP" altLang="en-US" sz="1000">
                        <a:latin typeface="游ゴシック"/>
                        <a:ea typeface="游ゴシック"/>
                      </a:endParaRPr>
                    </a:p>
                  </a:txBody>
                  <a:tcPr/>
                </a:tc>
                <a:extLst>
                  <a:ext uri="{0D108BD9-81ED-4DB2-BD59-A6C34878D82A}">
                    <a16:rowId xmlns:a16="http://schemas.microsoft.com/office/drawing/2014/main" val="1281588500"/>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５、青色を検知しなくなるまで基本フロー４を繰り返す</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01]</a:t>
                      </a:r>
                      <a:endParaRPr lang="ja-JP" sz="1000">
                        <a:latin typeface="游ゴシック"/>
                        <a:ea typeface="游ゴシック"/>
                      </a:endParaRPr>
                    </a:p>
                  </a:txBody>
                  <a:tcPr/>
                </a:tc>
                <a:extLst>
                  <a:ext uri="{0D108BD9-81ED-4DB2-BD59-A6C34878D82A}">
                    <a16:rowId xmlns:a16="http://schemas.microsoft.com/office/drawing/2014/main" val="1463937735"/>
                  </a:ext>
                </a:extLst>
              </a:tr>
              <a:tr h="1567800">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６</a:t>
                      </a:r>
                      <a:r>
                        <a:rPr lang="ja-JP" altLang="en-US" sz="1000" u="none" strike="noStrike" noProof="0">
                          <a:latin typeface="游ゴシック"/>
                          <a:ea typeface="游ゴシック"/>
                        </a:rPr>
                        <a:t>、</a:t>
                      </a:r>
                      <a:r>
                        <a:rPr lang="ja-JP" sz="1000" u="none" strike="noStrike" noProof="0">
                          <a:latin typeface="游ゴシック"/>
                          <a:ea typeface="游ゴシック"/>
                        </a:rPr>
                        <a:t>青色を検知しなくなったらシーンを更新し、注目エッジを切り替え、ライントレース速度を上げる</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04]</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緩和[UC: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02]</a:t>
                      </a:r>
                      <a:endParaRPr lang="ja-JP" sz="100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02]</a:t>
                      </a:r>
                      <a:endParaRPr lang="ja-JP" sz="100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05]</a:t>
                      </a:r>
                      <a:endParaRPr lang="ja-JP" sz="1000">
                        <a:latin typeface="游ゴシック"/>
                        <a:ea typeface="游ゴシック"/>
                      </a:endParaRPr>
                    </a:p>
                  </a:txBody>
                  <a:tcPr/>
                </a:tc>
                <a:extLst>
                  <a:ext uri="{0D108BD9-81ED-4DB2-BD59-A6C34878D82A}">
                    <a16:rowId xmlns:a16="http://schemas.microsoft.com/office/drawing/2014/main" val="2254028428"/>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７</a:t>
                      </a:r>
                      <a:r>
                        <a:rPr lang="ja-JP" altLang="en-US" sz="1000" u="none" strike="noStrike" noProof="0">
                          <a:latin typeface="游ゴシック"/>
                          <a:ea typeface="游ゴシック"/>
                        </a:rPr>
                        <a:t>、</a:t>
                      </a:r>
                      <a:r>
                        <a:rPr lang="ja-JP" sz="1000" u="none" strike="noStrike" noProof="0">
                          <a:latin typeface="游ゴシック"/>
                          <a:ea typeface="游ゴシック"/>
                        </a:rPr>
                        <a:t>２～６を繰り返し、ダブルループを走行する</a:t>
                      </a:r>
                      <a:endParaRPr lang="ja-JP" sz="1000">
                        <a:latin typeface="游ゴシック"/>
                        <a:ea typeface="游ゴシック"/>
                      </a:endParaRPr>
                    </a:p>
                  </a:txBody>
                  <a:tcPr/>
                </a:tc>
                <a:tc>
                  <a:txBody>
                    <a:bodyPr/>
                    <a:lstStyle/>
                    <a:p>
                      <a:pPr lvl="0">
                        <a:buNone/>
                      </a:pPr>
                      <a:endParaRPr kumimoji="1" lang="ja-JP" altLang="en-US" sz="1000">
                        <a:latin typeface="游ゴシック"/>
                        <a:ea typeface="游ゴシック"/>
                      </a:endParaRPr>
                    </a:p>
                  </a:txBody>
                  <a:tcPr/>
                </a:tc>
                <a:extLst>
                  <a:ext uri="{0D108BD9-81ED-4DB2-BD59-A6C34878D82A}">
                    <a16:rowId xmlns:a16="http://schemas.microsoft.com/office/drawing/2014/main" val="562926411"/>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８</a:t>
                      </a:r>
                      <a:r>
                        <a:rPr lang="ja-JP" altLang="en-US" sz="1000" u="none" strike="noStrike" noProof="0">
                          <a:latin typeface="游ゴシック"/>
                          <a:ea typeface="游ゴシック"/>
                        </a:rPr>
                        <a:t>、</a:t>
                      </a:r>
                      <a:r>
                        <a:rPr lang="ja-JP" sz="1000" u="none" strike="noStrike" noProof="0">
                          <a:latin typeface="游ゴシック"/>
                          <a:ea typeface="游ゴシック"/>
                        </a:rPr>
                        <a:t>青サークルを検出すると、走行を終了する</a:t>
                      </a:r>
                      <a:endParaRPr lang="ja-JP"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1996519246"/>
                  </a:ext>
                </a:extLst>
              </a:tr>
            </a:tbl>
          </a:graphicData>
        </a:graphic>
      </p:graphicFrame>
      <p:sp>
        <p:nvSpPr>
          <p:cNvPr id="27" name="テキスト ボックス 26">
            <a:extLst>
              <a:ext uri="{FF2B5EF4-FFF2-40B4-BE49-F238E27FC236}">
                <a16:creationId xmlns:a16="http://schemas.microsoft.com/office/drawing/2014/main" id="{F1577AB8-707A-F18A-DA87-ABE9E7B56439}"/>
              </a:ext>
            </a:extLst>
          </p:cNvPr>
          <p:cNvSpPr txBox="1"/>
          <p:nvPr/>
        </p:nvSpPr>
        <p:spPr>
          <a:xfrm>
            <a:off x="8543150" y="10070615"/>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表</a:t>
            </a:r>
            <a:r>
              <a:rPr lang="en-US" altLang="ja-JP" sz="1200">
                <a:latin typeface="游ゴシック"/>
                <a:ea typeface="游ゴシック"/>
                <a:cs typeface="Times New Roman"/>
              </a:rPr>
              <a:t>1.2 </a:t>
            </a:r>
            <a:r>
              <a:rPr lang="ja-JP" altLang="en-US" sz="1200">
                <a:latin typeface="游ゴシック"/>
                <a:ea typeface="游ゴシック"/>
                <a:cs typeface="Times New Roman"/>
              </a:rPr>
              <a:t>ユースケース記述</a:t>
            </a:r>
            <a:endParaRPr lang="ja-JP" sz="1200">
              <a:latin typeface="游ゴシック"/>
              <a:ea typeface="游ゴシック"/>
              <a:cs typeface="Times New Roman"/>
            </a:endParaRPr>
          </a:p>
        </p:txBody>
      </p:sp>
    </p:spTree>
    <p:extLst>
      <p:ext uri="{BB962C8B-B14F-4D97-AF65-F5344CB8AC3E}">
        <p14:creationId xmlns:p14="http://schemas.microsoft.com/office/powerpoint/2010/main" val="4118830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振舞いモデル</a:t>
              </a:r>
              <a:endParaRPr kumimoji="1" lang="en-US" altLang="ja-JP" sz="1600" b="1"/>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t>構造モデル</a:t>
              </a:r>
              <a:endParaRPr kumimoji="1" lang="en-US" altLang="ja-JP" sz="1600" b="1"/>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gr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23C87BF-EBDA-0E36-44FF-66F4447217BA}"/>
              </a:ext>
            </a:extLst>
          </p:cNvPr>
          <p:cNvSpPr>
            <a:spLocks noChangeAspect="1"/>
          </p:cNvSpPr>
          <p:nvPr/>
        </p:nvSpPr>
        <p:spPr>
          <a:xfrm>
            <a:off x="199118" y="633779"/>
            <a:ext cx="14612400" cy="9840093"/>
          </a:xfrm>
          <a:prstGeom prst="rect">
            <a:avLst/>
          </a:prstGeom>
          <a:no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t>　</a:t>
            </a:r>
          </a:p>
        </p:txBody>
      </p:sp>
      <p:sp>
        <p:nvSpPr>
          <p:cNvPr id="17" name="正方形/長方形 16">
            <a:extLst>
              <a:ext uri="{FF2B5EF4-FFF2-40B4-BE49-F238E27FC236}">
                <a16:creationId xmlns:a16="http://schemas.microsoft.com/office/drawing/2014/main" id="{EC7544BE-3F16-F241-ABE0-0A84E4C884D4}"/>
              </a:ext>
            </a:extLst>
          </p:cNvPr>
          <p:cNvSpPr/>
          <p:nvPr/>
        </p:nvSpPr>
        <p:spPr>
          <a:xfrm>
            <a:off x="188686" y="644843"/>
            <a:ext cx="4426858" cy="9824720"/>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565A07C-9432-87EC-DF13-074EF3ED2A8A}"/>
              </a:ext>
            </a:extLst>
          </p:cNvPr>
          <p:cNvSpPr txBox="1"/>
          <p:nvPr/>
        </p:nvSpPr>
        <p:spPr>
          <a:xfrm>
            <a:off x="4773386" y="843912"/>
            <a:ext cx="4339772" cy="375937"/>
          </a:xfrm>
          <a:prstGeom prst="rect">
            <a:avLst/>
          </a:prstGeom>
          <a:noFill/>
        </p:spPr>
        <p:txBody>
          <a:bodyPr wrap="square" rtlCol="0">
            <a:spAutoFit/>
          </a:bodyPr>
          <a:lstStyle/>
          <a:p>
            <a:r>
              <a:rPr kumimoji="1" lang="en-US" altLang="ja-JP" b="1">
                <a:latin typeface="+mn-ea"/>
                <a:ea typeface="+mn-ea"/>
              </a:rPr>
              <a:t>2.2</a:t>
            </a:r>
            <a:r>
              <a:rPr kumimoji="1" lang="ja-JP" altLang="en-US" b="1">
                <a:latin typeface="+mn-ea"/>
                <a:ea typeface="+mn-ea"/>
              </a:rPr>
              <a:t> クラス構造</a:t>
            </a:r>
            <a:endParaRPr lang="ja-JP" altLang="en-US" b="1">
              <a:latin typeface="+mn-ea"/>
              <a:ea typeface="+mn-ea"/>
            </a:endParaRPr>
          </a:p>
        </p:txBody>
      </p:sp>
      <p:sp>
        <p:nvSpPr>
          <p:cNvPr id="20" name="テキスト ボックス 19">
            <a:extLst>
              <a:ext uri="{FF2B5EF4-FFF2-40B4-BE49-F238E27FC236}">
                <a16:creationId xmlns:a16="http://schemas.microsoft.com/office/drawing/2014/main" id="{D525C4CB-BADF-953F-0E2D-78E49F0FA12F}"/>
              </a:ext>
            </a:extLst>
          </p:cNvPr>
          <p:cNvSpPr txBox="1"/>
          <p:nvPr/>
        </p:nvSpPr>
        <p:spPr>
          <a:xfrm>
            <a:off x="261257" y="833027"/>
            <a:ext cx="4339772" cy="375937"/>
          </a:xfrm>
          <a:prstGeom prst="rect">
            <a:avLst/>
          </a:prstGeom>
          <a:noFill/>
        </p:spPr>
        <p:txBody>
          <a:bodyPr wrap="square" rtlCol="0">
            <a:spAutoFit/>
          </a:bodyPr>
          <a:lstStyle/>
          <a:p>
            <a:r>
              <a:rPr kumimoji="1" lang="en-US" altLang="ja-JP" b="1">
                <a:latin typeface="+mn-ea"/>
                <a:ea typeface="+mn-ea"/>
              </a:rPr>
              <a:t>2.1 </a:t>
            </a:r>
            <a:r>
              <a:rPr lang="ja-JP" altLang="en-US" b="1">
                <a:latin typeface="+mn-ea"/>
                <a:ea typeface="+mn-ea"/>
              </a:rPr>
              <a:t>構造方針及びパッケージの役割分担</a:t>
            </a:r>
          </a:p>
        </p:txBody>
      </p:sp>
      <p:sp>
        <p:nvSpPr>
          <p:cNvPr id="28" name="テキスト ボックス 27">
            <a:extLst>
              <a:ext uri="{FF2B5EF4-FFF2-40B4-BE49-F238E27FC236}">
                <a16:creationId xmlns:a16="http://schemas.microsoft.com/office/drawing/2014/main" id="{664FE14D-E692-464E-4855-DB3613AA1011}"/>
              </a:ext>
            </a:extLst>
          </p:cNvPr>
          <p:cNvSpPr txBox="1"/>
          <p:nvPr/>
        </p:nvSpPr>
        <p:spPr>
          <a:xfrm>
            <a:off x="461844" y="1203096"/>
            <a:ext cx="40659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mn-ea"/>
                <a:ea typeface="+mn-ea"/>
              </a:rPr>
              <a:t>機能実現のため、システムをハードウェアに近い層から競技者に近い層まで</a:t>
            </a:r>
            <a:r>
              <a:rPr lang="en-US" altLang="ja-JP" sz="1200">
                <a:latin typeface="+mn-ea"/>
                <a:ea typeface="+mn-ea"/>
              </a:rPr>
              <a:t>4</a:t>
            </a:r>
            <a:r>
              <a:rPr lang="ja-JP" altLang="en-US" sz="1200">
                <a:latin typeface="+mn-ea"/>
                <a:ea typeface="+mn-ea"/>
              </a:rPr>
              <a:t>つのレイヤに分割した。また、役割の分類から</a:t>
            </a:r>
            <a:r>
              <a:rPr lang="en-US" altLang="ja-JP" sz="1200">
                <a:latin typeface="+mn-ea"/>
                <a:ea typeface="+mn-ea"/>
              </a:rPr>
              <a:t>7</a:t>
            </a:r>
            <a:r>
              <a:rPr lang="ja-JP" altLang="en-US" sz="1200">
                <a:latin typeface="+mn-ea"/>
                <a:ea typeface="+mn-ea"/>
              </a:rPr>
              <a:t>つのパッケージを設計した。これらのパッケージとレイヤをパッケージ図（図</a:t>
            </a:r>
            <a:r>
              <a:rPr lang="en-US" altLang="ja-JP" sz="1200">
                <a:latin typeface="+mn-ea"/>
                <a:ea typeface="+mn-ea"/>
              </a:rPr>
              <a:t>2.1</a:t>
            </a:r>
            <a:r>
              <a:rPr lang="ja-JP" altLang="en-US" sz="1200">
                <a:latin typeface="+mn-ea"/>
                <a:ea typeface="+mn-ea"/>
              </a:rPr>
              <a:t>）に示す。次に、各パッケージの役割をパッケージ図の説明（表</a:t>
            </a:r>
            <a:r>
              <a:rPr lang="en-US" altLang="ja-JP" sz="1200">
                <a:latin typeface="+mn-ea"/>
                <a:ea typeface="+mn-ea"/>
              </a:rPr>
              <a:t>2.1</a:t>
            </a:r>
            <a:r>
              <a:rPr lang="ja-JP" altLang="en-US" sz="1200">
                <a:latin typeface="+mn-ea"/>
                <a:ea typeface="+mn-ea"/>
              </a:rPr>
              <a:t>）に示す。</a:t>
            </a:r>
          </a:p>
        </p:txBody>
      </p:sp>
      <p:sp>
        <p:nvSpPr>
          <p:cNvPr id="29" name="テキスト ボックス 28">
            <a:extLst>
              <a:ext uri="{FF2B5EF4-FFF2-40B4-BE49-F238E27FC236}">
                <a16:creationId xmlns:a16="http://schemas.microsoft.com/office/drawing/2014/main" id="{F201AE87-BB05-ED0E-4145-4B361ED8B6BE}"/>
              </a:ext>
            </a:extLst>
          </p:cNvPr>
          <p:cNvSpPr txBox="1"/>
          <p:nvPr/>
        </p:nvSpPr>
        <p:spPr>
          <a:xfrm>
            <a:off x="4960336" y="1203095"/>
            <a:ext cx="95031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mn-ea"/>
                <a:ea typeface="+mn-ea"/>
              </a:rPr>
              <a:t>構造方針とパッケージの役割分担をもとにクラス図を作成した。クラス図を図</a:t>
            </a:r>
            <a:r>
              <a:rPr lang="en-US" altLang="ja-JP" sz="1200">
                <a:latin typeface="+mn-ea"/>
                <a:ea typeface="+mn-ea"/>
              </a:rPr>
              <a:t>2.2</a:t>
            </a:r>
            <a:r>
              <a:rPr lang="ja-JP" altLang="en-US" sz="1200">
                <a:latin typeface="+mn-ea"/>
                <a:ea typeface="+mn-ea"/>
              </a:rPr>
              <a:t>に示す。なお、ダブルループ攻略に関係しないクラスについては、紙面の都合上省略する。</a:t>
            </a:r>
          </a:p>
        </p:txBody>
      </p:sp>
      <p:pic>
        <p:nvPicPr>
          <p:cNvPr id="3" name="グラフィックス 2">
            <a:extLst>
              <a:ext uri="{FF2B5EF4-FFF2-40B4-BE49-F238E27FC236}">
                <a16:creationId xmlns:a16="http://schemas.microsoft.com/office/drawing/2014/main" id="{EBC14C58-4C1E-24C3-EEEF-612D9D9E03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3716" y="2053770"/>
            <a:ext cx="10151198" cy="7794173"/>
          </a:xfrm>
          <a:prstGeom prst="rect">
            <a:avLst/>
          </a:prstGeom>
        </p:spPr>
      </p:pic>
      <p:graphicFrame>
        <p:nvGraphicFramePr>
          <p:cNvPr id="93" name="表 92">
            <a:extLst>
              <a:ext uri="{FF2B5EF4-FFF2-40B4-BE49-F238E27FC236}">
                <a16:creationId xmlns:a16="http://schemas.microsoft.com/office/drawing/2014/main" id="{F802655B-00A4-315F-922B-5C9592AD4D8C}"/>
              </a:ext>
            </a:extLst>
          </p:cNvPr>
          <p:cNvGraphicFramePr>
            <a:graphicFrameLocks noGrp="1"/>
          </p:cNvGraphicFramePr>
          <p:nvPr>
            <p:extLst>
              <p:ext uri="{D42A27DB-BD31-4B8C-83A1-F6EECF244321}">
                <p14:modId xmlns:p14="http://schemas.microsoft.com/office/powerpoint/2010/main" val="4223503902"/>
              </p:ext>
            </p:extLst>
          </p:nvPr>
        </p:nvGraphicFramePr>
        <p:xfrm>
          <a:off x="479878" y="7092267"/>
          <a:ext cx="3857691" cy="2564647"/>
        </p:xfrm>
        <a:graphic>
          <a:graphicData uri="http://schemas.openxmlformats.org/drawingml/2006/table">
            <a:tbl>
              <a:tblPr firstRow="1" bandRow="1">
                <a:tableStyleId>{0E3FDE45-AF77-4B5C-9715-49D594BDF05E}</a:tableStyleId>
              </a:tblPr>
              <a:tblGrid>
                <a:gridCol w="922655">
                  <a:extLst>
                    <a:ext uri="{9D8B030D-6E8A-4147-A177-3AD203B41FA5}">
                      <a16:colId xmlns:a16="http://schemas.microsoft.com/office/drawing/2014/main" val="3551708603"/>
                    </a:ext>
                  </a:extLst>
                </a:gridCol>
                <a:gridCol w="1125855">
                  <a:extLst>
                    <a:ext uri="{9D8B030D-6E8A-4147-A177-3AD203B41FA5}">
                      <a16:colId xmlns:a16="http://schemas.microsoft.com/office/drawing/2014/main" val="3789955344"/>
                    </a:ext>
                  </a:extLst>
                </a:gridCol>
                <a:gridCol w="1809181">
                  <a:extLst>
                    <a:ext uri="{9D8B030D-6E8A-4147-A177-3AD203B41FA5}">
                      <a16:colId xmlns:a16="http://schemas.microsoft.com/office/drawing/2014/main" val="1660642480"/>
                    </a:ext>
                  </a:extLst>
                </a:gridCol>
              </a:tblGrid>
              <a:tr h="318481">
                <a:tc>
                  <a:txBody>
                    <a:bodyPr/>
                    <a:lstStyle/>
                    <a:p>
                      <a:pPr algn="ctr"/>
                      <a:r>
                        <a:rPr kumimoji="1" lang="ja-JP" altLang="en-US" sz="800">
                          <a:solidFill>
                            <a:schemeClr val="bg1"/>
                          </a:solidFill>
                        </a:rPr>
                        <a:t>パッケージ名</a:t>
                      </a:r>
                    </a:p>
                  </a:txBody>
                  <a:tcPr anchor="ctr">
                    <a:solidFill>
                      <a:srgbClr val="FFA126"/>
                    </a:solidFill>
                  </a:tcPr>
                </a:tc>
                <a:tc>
                  <a:txBody>
                    <a:bodyPr/>
                    <a:lstStyle/>
                    <a:p>
                      <a:pPr algn="ctr"/>
                      <a:r>
                        <a:rPr kumimoji="1" lang="ja-JP" altLang="en-US" sz="800">
                          <a:solidFill>
                            <a:schemeClr val="bg1"/>
                          </a:solidFill>
                        </a:rPr>
                        <a:t>レイヤ</a:t>
                      </a:r>
                      <a:endParaRPr kumimoji="1" lang="en-US" altLang="ja-JP" sz="800">
                        <a:solidFill>
                          <a:schemeClr val="bg1"/>
                        </a:solidFill>
                      </a:endParaRPr>
                    </a:p>
                  </a:txBody>
                  <a:tcPr anchor="ctr">
                    <a:solidFill>
                      <a:srgbClr val="FFA126"/>
                    </a:solidFill>
                  </a:tcPr>
                </a:tc>
                <a:tc>
                  <a:txBody>
                    <a:bodyPr/>
                    <a:lstStyle/>
                    <a:p>
                      <a:pPr algn="ctr"/>
                      <a:r>
                        <a:rPr kumimoji="1" lang="ja-JP" altLang="en-US" sz="800">
                          <a:solidFill>
                            <a:schemeClr val="bg1"/>
                          </a:solidFill>
                        </a:rPr>
                        <a:t>役割</a:t>
                      </a:r>
                      <a:endParaRPr kumimoji="1" lang="en-US" altLang="ja-JP" sz="800">
                        <a:solidFill>
                          <a:schemeClr val="bg1"/>
                        </a:solidFill>
                      </a:endParaRPr>
                    </a:p>
                  </a:txBody>
                  <a:tcPr anchor="ctr">
                    <a:solidFill>
                      <a:srgbClr val="FFA126"/>
                    </a:solidFill>
                  </a:tcPr>
                </a:tc>
                <a:extLst>
                  <a:ext uri="{0D108BD9-81ED-4DB2-BD59-A6C34878D82A}">
                    <a16:rowId xmlns:a16="http://schemas.microsoft.com/office/drawing/2014/main" val="108126978"/>
                  </a:ext>
                </a:extLst>
              </a:tr>
              <a:tr h="318481">
                <a:tc>
                  <a:txBody>
                    <a:bodyPr/>
                    <a:lstStyle/>
                    <a:p>
                      <a:pPr algn="ctr"/>
                      <a:r>
                        <a:rPr kumimoji="1" lang="ja-JP" altLang="en-US" sz="800"/>
                        <a:t>シナリオ管理</a:t>
                      </a:r>
                    </a:p>
                  </a:txBody>
                  <a:tcPr/>
                </a:tc>
                <a:tc>
                  <a:txBody>
                    <a:bodyPr/>
                    <a:lstStyle/>
                    <a:p>
                      <a:pPr algn="ctr"/>
                      <a:r>
                        <a:rPr kumimoji="1" lang="ja-JP" altLang="en-US" sz="800"/>
                        <a:t>アプリケーション層</a:t>
                      </a:r>
                    </a:p>
                  </a:txBody>
                  <a:tcPr/>
                </a:tc>
                <a:tc>
                  <a:txBody>
                    <a:bodyPr/>
                    <a:lstStyle/>
                    <a:p>
                      <a:pPr algn="ctr"/>
                      <a:r>
                        <a:rPr kumimoji="1" lang="ja-JP" altLang="en-US" sz="800"/>
                        <a:t>各シナリオの管理を行う。</a:t>
                      </a:r>
                    </a:p>
                  </a:txBody>
                  <a:tcPr/>
                </a:tc>
                <a:extLst>
                  <a:ext uri="{0D108BD9-81ED-4DB2-BD59-A6C34878D82A}">
                    <a16:rowId xmlns:a16="http://schemas.microsoft.com/office/drawing/2014/main" val="1765873624"/>
                  </a:ext>
                </a:extLst>
              </a:tr>
              <a:tr h="318481">
                <a:tc>
                  <a:txBody>
                    <a:bodyPr/>
                    <a:lstStyle/>
                    <a:p>
                      <a:pPr algn="ctr"/>
                      <a:r>
                        <a:rPr kumimoji="1" lang="ja-JP" altLang="en-US" sz="800"/>
                        <a:t>判定方法</a:t>
                      </a:r>
                    </a:p>
                  </a:txBody>
                  <a:tcPr/>
                </a:tc>
                <a:tc>
                  <a:txBody>
                    <a:bodyPr/>
                    <a:lstStyle/>
                    <a:p>
                      <a:pPr algn="ctr"/>
                      <a:r>
                        <a:rPr kumimoji="1" lang="ja-JP" altLang="en-US" sz="800"/>
                        <a:t>情報処理層</a:t>
                      </a:r>
                    </a:p>
                  </a:txBody>
                  <a:tcPr/>
                </a:tc>
                <a:tc>
                  <a:txBody>
                    <a:bodyPr/>
                    <a:lstStyle/>
                    <a:p>
                      <a:pPr algn="ctr"/>
                      <a:r>
                        <a:rPr kumimoji="1" lang="ja-JP" altLang="en-US" sz="800"/>
                        <a:t>シナリオ切り替えを行う。</a:t>
                      </a:r>
                    </a:p>
                  </a:txBody>
                  <a:tcPr/>
                </a:tc>
                <a:extLst>
                  <a:ext uri="{0D108BD9-81ED-4DB2-BD59-A6C34878D82A}">
                    <a16:rowId xmlns:a16="http://schemas.microsoft.com/office/drawing/2014/main" val="274850632"/>
                  </a:ext>
                </a:extLst>
              </a:tr>
              <a:tr h="318481">
                <a:tc>
                  <a:txBody>
                    <a:bodyPr/>
                    <a:lstStyle/>
                    <a:p>
                      <a:pPr algn="ctr"/>
                      <a:r>
                        <a:rPr kumimoji="1" lang="ja-JP" altLang="en-US" sz="800"/>
                        <a:t>走行方法</a:t>
                      </a:r>
                    </a:p>
                  </a:txBody>
                  <a:tcPr/>
                </a:tc>
                <a:tc>
                  <a:txBody>
                    <a:bodyPr/>
                    <a:lstStyle/>
                    <a:p>
                      <a:pPr algn="ctr"/>
                      <a:r>
                        <a:rPr kumimoji="1" lang="ja-JP" altLang="en-US" sz="800"/>
                        <a:t>情報処理層</a:t>
                      </a:r>
                    </a:p>
                  </a:txBody>
                  <a:tcPr/>
                </a:tc>
                <a:tc>
                  <a:txBody>
                    <a:bodyPr/>
                    <a:lstStyle/>
                    <a:p>
                      <a:pPr algn="ctr"/>
                      <a:r>
                        <a:rPr kumimoji="1" lang="ja-JP" altLang="en-US" sz="800"/>
                        <a:t>走行体の制御を行う。</a:t>
                      </a:r>
                    </a:p>
                  </a:txBody>
                  <a:tcPr/>
                </a:tc>
                <a:extLst>
                  <a:ext uri="{0D108BD9-81ED-4DB2-BD59-A6C34878D82A}">
                    <a16:rowId xmlns:a16="http://schemas.microsoft.com/office/drawing/2014/main" val="666165125"/>
                  </a:ext>
                </a:extLst>
              </a:tr>
              <a:tr h="318481">
                <a:tc>
                  <a:txBody>
                    <a:bodyPr/>
                    <a:lstStyle/>
                    <a:p>
                      <a:pPr algn="ctr"/>
                      <a:r>
                        <a:rPr kumimoji="1" lang="ja-JP" altLang="en-US" sz="800"/>
                        <a:t>デバイス情報</a:t>
                      </a:r>
                    </a:p>
                  </a:txBody>
                  <a:tcPr/>
                </a:tc>
                <a:tc>
                  <a:txBody>
                    <a:bodyPr/>
                    <a:lstStyle/>
                    <a:p>
                      <a:pPr algn="ctr"/>
                      <a:r>
                        <a:rPr kumimoji="1" lang="ja-JP" altLang="en-US" sz="800"/>
                        <a:t>デバイス抽象層</a:t>
                      </a:r>
                    </a:p>
                  </a:txBody>
                  <a:tcPr/>
                </a:tc>
                <a:tc>
                  <a:txBody>
                    <a:bodyPr/>
                    <a:lstStyle/>
                    <a:p>
                      <a:pPr algn="ctr"/>
                      <a:r>
                        <a:rPr kumimoji="1" lang="ja-JP" altLang="en-US" sz="800"/>
                        <a:t>取得した値の処理を行う。</a:t>
                      </a:r>
                    </a:p>
                  </a:txBody>
                  <a:tcPr/>
                </a:tc>
                <a:extLst>
                  <a:ext uri="{0D108BD9-81ED-4DB2-BD59-A6C34878D82A}">
                    <a16:rowId xmlns:a16="http://schemas.microsoft.com/office/drawing/2014/main" val="373986091"/>
                  </a:ext>
                </a:extLst>
              </a:tr>
              <a:tr h="318481">
                <a:tc>
                  <a:txBody>
                    <a:bodyPr/>
                    <a:lstStyle/>
                    <a:p>
                      <a:pPr algn="ctr"/>
                      <a:r>
                        <a:rPr kumimoji="1" lang="ja-JP" altLang="en-US" sz="800"/>
                        <a:t>デバイス管理</a:t>
                      </a:r>
                    </a:p>
                  </a:txBody>
                  <a:tcPr/>
                </a:tc>
                <a:tc>
                  <a:txBody>
                    <a:bodyPr/>
                    <a:lstStyle/>
                    <a:p>
                      <a:pPr algn="ctr"/>
                      <a:r>
                        <a:rPr kumimoji="1" lang="ja-JP" altLang="en-US" sz="800"/>
                        <a:t>デバイス抽象層</a:t>
                      </a:r>
                    </a:p>
                  </a:txBody>
                  <a:tcPr/>
                </a:tc>
                <a:tc>
                  <a:txBody>
                    <a:bodyPr/>
                    <a:lstStyle/>
                    <a:p>
                      <a:pPr algn="ctr"/>
                      <a:r>
                        <a:rPr kumimoji="1" lang="ja-JP" altLang="en-US" sz="800"/>
                        <a:t>各デバイスの管理を行う。</a:t>
                      </a:r>
                    </a:p>
                  </a:txBody>
                  <a:tcPr/>
                </a:tc>
                <a:extLst>
                  <a:ext uri="{0D108BD9-81ED-4DB2-BD59-A6C34878D82A}">
                    <a16:rowId xmlns:a16="http://schemas.microsoft.com/office/drawing/2014/main" val="2878144628"/>
                  </a:ext>
                </a:extLst>
              </a:tr>
              <a:tr h="318481">
                <a:tc>
                  <a:txBody>
                    <a:bodyPr/>
                    <a:lstStyle/>
                    <a:p>
                      <a:pPr algn="ctr"/>
                      <a:r>
                        <a:rPr kumimoji="1" lang="en-US" altLang="ja-JP" sz="800"/>
                        <a:t>SPIKE</a:t>
                      </a:r>
                      <a:r>
                        <a:rPr kumimoji="1" lang="ja-JP" altLang="en-US" sz="800"/>
                        <a:t>デバイス</a:t>
                      </a:r>
                    </a:p>
                  </a:txBody>
                  <a:tcPr/>
                </a:tc>
                <a:tc>
                  <a:txBody>
                    <a:bodyPr/>
                    <a:lstStyle/>
                    <a:p>
                      <a:pPr algn="ctr"/>
                      <a:r>
                        <a:rPr kumimoji="1" lang="ja-JP" altLang="en-US" sz="800"/>
                        <a:t>ハードウェア層</a:t>
                      </a:r>
                    </a:p>
                  </a:txBody>
                  <a:tcPr/>
                </a:tc>
                <a:tc>
                  <a:txBody>
                    <a:bodyPr/>
                    <a:lstStyle/>
                    <a:p>
                      <a:pPr algn="ctr"/>
                      <a:r>
                        <a:rPr kumimoji="1" lang="ja-JP" altLang="en-US" sz="800"/>
                        <a:t>モータの値を取得、設定する。</a:t>
                      </a:r>
                    </a:p>
                  </a:txBody>
                  <a:tcPr/>
                </a:tc>
                <a:extLst>
                  <a:ext uri="{0D108BD9-81ED-4DB2-BD59-A6C34878D82A}">
                    <a16:rowId xmlns:a16="http://schemas.microsoft.com/office/drawing/2014/main" val="3566337979"/>
                  </a:ext>
                </a:extLst>
              </a:tr>
              <a:tr h="318481">
                <a:tc>
                  <a:txBody>
                    <a:bodyPr/>
                    <a:lstStyle/>
                    <a:p>
                      <a:pPr algn="ctr"/>
                      <a:r>
                        <a:rPr kumimoji="1" lang="ja-JP" altLang="en-US" sz="800"/>
                        <a:t>カメラデバイス</a:t>
                      </a:r>
                    </a:p>
                  </a:txBody>
                  <a:tcPr/>
                </a:tc>
                <a:tc>
                  <a:txBody>
                    <a:bodyPr/>
                    <a:lstStyle/>
                    <a:p>
                      <a:pPr algn="ctr"/>
                      <a:r>
                        <a:rPr kumimoji="1" lang="ja-JP" altLang="en-US" sz="800"/>
                        <a:t>ハードウェア層</a:t>
                      </a:r>
                    </a:p>
                  </a:txBody>
                  <a:tcPr/>
                </a:tc>
                <a:tc>
                  <a:txBody>
                    <a:bodyPr/>
                    <a:lstStyle/>
                    <a:p>
                      <a:pPr algn="ctr"/>
                      <a:r>
                        <a:rPr kumimoji="1" lang="ja-JP" altLang="en-US" sz="800"/>
                        <a:t>カメラモジュールからフレームを取得する。</a:t>
                      </a:r>
                    </a:p>
                  </a:txBody>
                  <a:tcPr/>
                </a:tc>
                <a:extLst>
                  <a:ext uri="{0D108BD9-81ED-4DB2-BD59-A6C34878D82A}">
                    <a16:rowId xmlns:a16="http://schemas.microsoft.com/office/drawing/2014/main" val="1605649108"/>
                  </a:ext>
                </a:extLst>
              </a:tr>
            </a:tbl>
          </a:graphicData>
        </a:graphic>
      </p:graphicFrame>
      <p:sp>
        <p:nvSpPr>
          <p:cNvPr id="94" name="テキスト ボックス 93">
            <a:extLst>
              <a:ext uri="{FF2B5EF4-FFF2-40B4-BE49-F238E27FC236}">
                <a16:creationId xmlns:a16="http://schemas.microsoft.com/office/drawing/2014/main" id="{31C9C88C-6DE1-EC5E-4B57-4AA0F45BA025}"/>
              </a:ext>
            </a:extLst>
          </p:cNvPr>
          <p:cNvSpPr txBox="1"/>
          <p:nvPr/>
        </p:nvSpPr>
        <p:spPr>
          <a:xfrm>
            <a:off x="1577158" y="6634813"/>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2.1 </a:t>
            </a:r>
            <a:r>
              <a:rPr lang="ja-JP" altLang="en-US" sz="1200">
                <a:latin typeface="游ゴシック"/>
                <a:ea typeface="游ゴシック"/>
                <a:cs typeface="Times New Roman"/>
              </a:rPr>
              <a:t>パッケージ図</a:t>
            </a:r>
            <a:endParaRPr lang="en-US" altLang="ja-JP" sz="1200">
              <a:latin typeface="游ゴシック"/>
              <a:ea typeface="游ゴシック"/>
              <a:cs typeface="Times New Roman"/>
            </a:endParaRPr>
          </a:p>
        </p:txBody>
      </p:sp>
      <p:sp>
        <p:nvSpPr>
          <p:cNvPr id="95" name="テキスト ボックス 94">
            <a:extLst>
              <a:ext uri="{FF2B5EF4-FFF2-40B4-BE49-F238E27FC236}">
                <a16:creationId xmlns:a16="http://schemas.microsoft.com/office/drawing/2014/main" id="{83156785-922E-61B1-FCA2-034E5F5658F9}"/>
              </a:ext>
            </a:extLst>
          </p:cNvPr>
          <p:cNvSpPr txBox="1"/>
          <p:nvPr/>
        </p:nvSpPr>
        <p:spPr>
          <a:xfrm>
            <a:off x="1406071" y="9704585"/>
            <a:ext cx="226651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表</a:t>
            </a:r>
            <a:r>
              <a:rPr lang="en-US" altLang="ja-JP" sz="1200">
                <a:latin typeface="游ゴシック"/>
                <a:ea typeface="游ゴシック"/>
                <a:cs typeface="Times New Roman"/>
              </a:rPr>
              <a:t>2.1 </a:t>
            </a:r>
            <a:r>
              <a:rPr lang="ja-JP" altLang="en-US" sz="1200">
                <a:latin typeface="游ゴシック"/>
                <a:ea typeface="游ゴシック"/>
                <a:cs typeface="Times New Roman"/>
              </a:rPr>
              <a:t>パッケージ図の説明</a:t>
            </a:r>
            <a:endParaRPr lang="ja-JP" sz="1200">
              <a:latin typeface="游ゴシック"/>
              <a:ea typeface="游ゴシック"/>
              <a:cs typeface="Times New Roman"/>
            </a:endParaRPr>
          </a:p>
        </p:txBody>
      </p:sp>
      <p:sp>
        <p:nvSpPr>
          <p:cNvPr id="96" name="テキスト ボックス 95">
            <a:extLst>
              <a:ext uri="{FF2B5EF4-FFF2-40B4-BE49-F238E27FC236}">
                <a16:creationId xmlns:a16="http://schemas.microsoft.com/office/drawing/2014/main" id="{095CF721-E978-8AF7-D00D-D342308DF94A}"/>
              </a:ext>
            </a:extLst>
          </p:cNvPr>
          <p:cNvSpPr txBox="1"/>
          <p:nvPr/>
        </p:nvSpPr>
        <p:spPr>
          <a:xfrm>
            <a:off x="9768658" y="9860613"/>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2.2 </a:t>
            </a:r>
            <a:r>
              <a:rPr lang="ja-JP" altLang="en-US" sz="1200">
                <a:latin typeface="游ゴシック"/>
                <a:ea typeface="游ゴシック"/>
                <a:cs typeface="Times New Roman"/>
              </a:rPr>
              <a:t>クラス図</a:t>
            </a:r>
            <a:endParaRPr lang="en-US" altLang="ja-JP" sz="1200">
              <a:latin typeface="游ゴシック"/>
              <a:ea typeface="游ゴシック"/>
              <a:cs typeface="Times New Roman"/>
            </a:endParaRPr>
          </a:p>
        </p:txBody>
      </p:sp>
      <p:pic>
        <p:nvPicPr>
          <p:cNvPr id="13" name="グラフィックス 12">
            <a:extLst>
              <a:ext uri="{FF2B5EF4-FFF2-40B4-BE49-F238E27FC236}">
                <a16:creationId xmlns:a16="http://schemas.microsoft.com/office/drawing/2014/main" id="{9B72E384-A3AD-0ABC-1D2E-47A6AB4545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925" y="2255045"/>
            <a:ext cx="3206738" cy="4355305"/>
          </a:xfrm>
          <a:prstGeom prst="rect">
            <a:avLst/>
          </a:prstGeom>
        </p:spPr>
      </p:pic>
    </p:spTree>
    <p:extLst>
      <p:ext uri="{BB962C8B-B14F-4D97-AF65-F5344CB8AC3E}">
        <p14:creationId xmlns:p14="http://schemas.microsoft.com/office/powerpoint/2010/main" val="2462800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latin typeface="游ゴシック"/>
                  <a:ea typeface="游ゴシック"/>
                </a:rPr>
                <a:t>振舞いモデル</a:t>
              </a:r>
              <a:endParaRPr kumimoji="1" lang="en-US" altLang="ja-JP" sz="1600" b="1">
                <a:latin typeface="游ゴシック"/>
                <a:ea typeface="游ゴシック"/>
              </a:endParaRPr>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latin typeface="游ゴシック"/>
                  <a:ea typeface="游ゴシック"/>
                </a:rPr>
                <a:t>機能</a:t>
              </a:r>
              <a:r>
                <a:rPr kumimoji="1" lang="ja-JP" altLang="en-US" sz="1600" b="1">
                  <a:latin typeface="游ゴシック"/>
                  <a:ea typeface="游ゴシック"/>
                </a:rPr>
                <a:t>モデル</a:t>
              </a:r>
              <a:endParaRPr kumimoji="1" lang="en-US" altLang="ja-JP" sz="1600" b="1">
                <a:latin typeface="游ゴシック"/>
                <a:ea typeface="游ゴシック"/>
              </a:endParaRPr>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latin typeface="游ゴシック"/>
                  <a:ea typeface="游ゴシック"/>
                </a:rPr>
                <a:t>構造モデル</a:t>
              </a:r>
              <a:endParaRPr kumimoji="1" lang="en-US" altLang="ja-JP" sz="1600" b="1">
                <a:latin typeface="游ゴシック"/>
                <a:ea typeface="游ゴシック"/>
              </a:endParaRPr>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latin typeface="游ゴシック"/>
                  <a:ea typeface="游ゴシック"/>
                </a:rPr>
                <a:t>機能</a:t>
              </a:r>
              <a:r>
                <a:rPr kumimoji="1" lang="ja-JP" altLang="en-US" sz="1600" b="1">
                  <a:latin typeface="游ゴシック"/>
                  <a:ea typeface="游ゴシック"/>
                </a:rPr>
                <a:t>モデル</a:t>
              </a:r>
              <a:endParaRPr kumimoji="1" lang="en-US" altLang="ja-JP" sz="1600" b="1">
                <a:latin typeface="游ゴシック"/>
                <a:ea typeface="游ゴシック"/>
              </a:endParaRPr>
            </a:p>
          </p:txBody>
        </p:sp>
      </p:grpSp>
      <p:sp>
        <p:nvSpPr>
          <p:cNvPr id="25" name="正方形/長方形 24">
            <a:extLst>
              <a:ext uri="{FF2B5EF4-FFF2-40B4-BE49-F238E27FC236}">
                <a16:creationId xmlns:a16="http://schemas.microsoft.com/office/drawing/2014/main" id="{6457BD53-692D-B67A-6BB8-C294D9696D25}"/>
              </a:ext>
            </a:extLst>
          </p:cNvPr>
          <p:cNvSpPr>
            <a:spLocks noChangeAspect="1"/>
          </p:cNvSpPr>
          <p:nvPr/>
        </p:nvSpPr>
        <p:spPr>
          <a:xfrm>
            <a:off x="193776" y="634424"/>
            <a:ext cx="14613605" cy="9843282"/>
          </a:xfrm>
          <a:prstGeom prst="rect">
            <a:avLst/>
          </a:prstGeom>
          <a:no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t>　</a:t>
            </a:r>
          </a:p>
        </p:txBody>
      </p:sp>
      <p:sp>
        <p:nvSpPr>
          <p:cNvPr id="3" name="正方形/長方形 2">
            <a:extLst>
              <a:ext uri="{FF2B5EF4-FFF2-40B4-BE49-F238E27FC236}">
                <a16:creationId xmlns:a16="http://schemas.microsoft.com/office/drawing/2014/main" id="{C62D89A8-75CD-1A4F-F8AF-2543A7598663}"/>
              </a:ext>
            </a:extLst>
          </p:cNvPr>
          <p:cNvSpPr/>
          <p:nvPr/>
        </p:nvSpPr>
        <p:spPr>
          <a:xfrm>
            <a:off x="205380" y="629455"/>
            <a:ext cx="6790407" cy="4007288"/>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a:ea typeface="游ゴシック"/>
            </a:endParaRPr>
          </a:p>
        </p:txBody>
      </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960D8936-2659-1F42-2569-6A6A824F50D9}"/>
              </a:ext>
            </a:extLst>
          </p:cNvPr>
          <p:cNvSpPr txBox="1"/>
          <p:nvPr/>
        </p:nvSpPr>
        <p:spPr>
          <a:xfrm>
            <a:off x="305658" y="631171"/>
            <a:ext cx="4452983" cy="375937"/>
          </a:xfrm>
          <a:prstGeom prst="rect">
            <a:avLst/>
          </a:prstGeom>
          <a:noFill/>
        </p:spPr>
        <p:txBody>
          <a:bodyPr wrap="square" rtlCol="0">
            <a:spAutoFit/>
          </a:bodyPr>
          <a:lstStyle/>
          <a:p>
            <a:r>
              <a:rPr lang="en-US" altLang="ja-JP" b="1">
                <a:latin typeface="游ゴシック"/>
                <a:ea typeface="游ゴシック"/>
              </a:rPr>
              <a:t>3</a:t>
            </a:r>
            <a:r>
              <a:rPr kumimoji="1" lang="en-US" altLang="ja-JP" b="1">
                <a:latin typeface="游ゴシック"/>
                <a:ea typeface="游ゴシック"/>
              </a:rPr>
              <a:t>.1 </a:t>
            </a:r>
            <a:r>
              <a:rPr kumimoji="1" lang="ja-JP" altLang="en-US" b="1">
                <a:latin typeface="游ゴシック"/>
                <a:ea typeface="游ゴシック"/>
              </a:rPr>
              <a:t>ダブルループ攻略シナリオの振舞い</a:t>
            </a:r>
          </a:p>
        </p:txBody>
      </p:sp>
      <p:sp>
        <p:nvSpPr>
          <p:cNvPr id="11" name="テキスト ボックス 10">
            <a:extLst>
              <a:ext uri="{FF2B5EF4-FFF2-40B4-BE49-F238E27FC236}">
                <a16:creationId xmlns:a16="http://schemas.microsoft.com/office/drawing/2014/main" id="{A2A4249A-6F21-909F-7CA6-2D06EB48CB3F}"/>
              </a:ext>
            </a:extLst>
          </p:cNvPr>
          <p:cNvSpPr txBox="1"/>
          <p:nvPr/>
        </p:nvSpPr>
        <p:spPr>
          <a:xfrm>
            <a:off x="204961" y="1007108"/>
            <a:ext cx="66861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機能モデル、構造モデルに基づき、</a:t>
            </a:r>
            <a:r>
              <a:rPr lang="en-US" altLang="ja-JP" sz="1200">
                <a:latin typeface="游ゴシック"/>
                <a:ea typeface="游ゴシック"/>
                <a:cs typeface="Times New Roman"/>
              </a:rPr>
              <a:t>L</a:t>
            </a:r>
            <a:r>
              <a:rPr lang="ja-JP" altLang="en-US" sz="1200">
                <a:latin typeface="游ゴシック"/>
                <a:ea typeface="游ゴシック"/>
                <a:cs typeface="Times New Roman"/>
              </a:rPr>
              <a:t>コースでの走行に着目したシナリオ開始から青サークル検出によるシナリオ終了までのシナリオクラスの振る舞いをステートマシン図に示す（図</a:t>
            </a:r>
            <a:r>
              <a:rPr lang="en-US" altLang="ja-JP" sz="1200">
                <a:latin typeface="游ゴシック"/>
                <a:ea typeface="游ゴシック"/>
                <a:cs typeface="Times New Roman"/>
              </a:rPr>
              <a:t>3.1</a:t>
            </a:r>
            <a:r>
              <a:rPr lang="ja-JP" altLang="en-US" sz="1200">
                <a:latin typeface="游ゴシック"/>
                <a:ea typeface="游ゴシック"/>
                <a:cs typeface="Times New Roman"/>
              </a:rPr>
              <a:t>）。</a:t>
            </a:r>
            <a:endParaRPr lang="ja-JP" sz="1200">
              <a:latin typeface="游ゴシック"/>
              <a:ea typeface="游ゴシック"/>
              <a:cs typeface="Times New Roman"/>
            </a:endParaRPr>
          </a:p>
        </p:txBody>
      </p:sp>
      <p:pic>
        <p:nvPicPr>
          <p:cNvPr id="15" name="グラフィックス 14">
            <a:extLst>
              <a:ext uri="{FF2B5EF4-FFF2-40B4-BE49-F238E27FC236}">
                <a16:creationId xmlns:a16="http://schemas.microsoft.com/office/drawing/2014/main" id="{E0270584-507F-E407-45AD-D1C9AC8BBE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534" y="1653439"/>
            <a:ext cx="6422203" cy="2684549"/>
          </a:xfrm>
          <a:prstGeom prst="rect">
            <a:avLst/>
          </a:prstGeom>
        </p:spPr>
      </p:pic>
      <p:sp>
        <p:nvSpPr>
          <p:cNvPr id="16" name="テキスト ボックス 15">
            <a:extLst>
              <a:ext uri="{FF2B5EF4-FFF2-40B4-BE49-F238E27FC236}">
                <a16:creationId xmlns:a16="http://schemas.microsoft.com/office/drawing/2014/main" id="{66DCA9C9-8D08-F27B-5287-BC39F070A76A}"/>
              </a:ext>
            </a:extLst>
          </p:cNvPr>
          <p:cNvSpPr txBox="1"/>
          <p:nvPr/>
        </p:nvSpPr>
        <p:spPr>
          <a:xfrm>
            <a:off x="2844334" y="4361552"/>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3.1 </a:t>
            </a:r>
            <a:r>
              <a:rPr lang="ja-JP" altLang="en-US" sz="1200">
                <a:latin typeface="游ゴシック"/>
                <a:ea typeface="游ゴシック"/>
                <a:cs typeface="Times New Roman"/>
              </a:rPr>
              <a:t>ステートマシン図</a:t>
            </a:r>
            <a:endParaRPr lang="ja-JP" sz="1200">
              <a:latin typeface="游ゴシック"/>
              <a:ea typeface="游ゴシック"/>
              <a:cs typeface="Times New Roman"/>
            </a:endParaRPr>
          </a:p>
        </p:txBody>
      </p:sp>
      <p:sp>
        <p:nvSpPr>
          <p:cNvPr id="17" name="テキスト ボックス 16">
            <a:extLst>
              <a:ext uri="{FF2B5EF4-FFF2-40B4-BE49-F238E27FC236}">
                <a16:creationId xmlns:a16="http://schemas.microsoft.com/office/drawing/2014/main" id="{F4452241-79E0-C08E-7E7A-CDFA2966A7E8}"/>
              </a:ext>
            </a:extLst>
          </p:cNvPr>
          <p:cNvSpPr txBox="1"/>
          <p:nvPr/>
        </p:nvSpPr>
        <p:spPr>
          <a:xfrm>
            <a:off x="277124" y="4689662"/>
            <a:ext cx="4452983" cy="375937"/>
          </a:xfrm>
          <a:prstGeom prst="rect">
            <a:avLst/>
          </a:prstGeom>
          <a:noFill/>
        </p:spPr>
        <p:txBody>
          <a:bodyPr wrap="square" rtlCol="0">
            <a:spAutoFit/>
          </a:bodyPr>
          <a:lstStyle/>
          <a:p>
            <a:r>
              <a:rPr lang="en-US" altLang="ja-JP" b="1">
                <a:latin typeface="游ゴシック"/>
                <a:ea typeface="游ゴシック"/>
              </a:rPr>
              <a:t>3</a:t>
            </a:r>
            <a:r>
              <a:rPr kumimoji="1" lang="en-US" altLang="ja-JP" b="1">
                <a:latin typeface="游ゴシック"/>
                <a:ea typeface="游ゴシック"/>
              </a:rPr>
              <a:t>.2 </a:t>
            </a:r>
            <a:r>
              <a:rPr kumimoji="1" lang="ja-JP" altLang="en-US" b="1">
                <a:latin typeface="游ゴシック"/>
                <a:ea typeface="游ゴシック"/>
              </a:rPr>
              <a:t>シナリオシーケンサーの振る舞い</a:t>
            </a:r>
          </a:p>
        </p:txBody>
      </p:sp>
      <p:sp>
        <p:nvSpPr>
          <p:cNvPr id="18" name="テキスト ボックス 17">
            <a:extLst>
              <a:ext uri="{FF2B5EF4-FFF2-40B4-BE49-F238E27FC236}">
                <a16:creationId xmlns:a16="http://schemas.microsoft.com/office/drawing/2014/main" id="{56C07019-6B79-F8D9-1320-D8C68DC6AC84}"/>
              </a:ext>
            </a:extLst>
          </p:cNvPr>
          <p:cNvSpPr txBox="1"/>
          <p:nvPr/>
        </p:nvSpPr>
        <p:spPr>
          <a:xfrm>
            <a:off x="349736" y="4960203"/>
            <a:ext cx="38158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ダブルループ進入準備シーンを例に、シナリオシーケンサーがシーンを実行する一連の流れをシーケンス図に示す（図</a:t>
            </a:r>
            <a:r>
              <a:rPr lang="en-US" altLang="ja-JP" sz="1200">
                <a:latin typeface="游ゴシック"/>
                <a:ea typeface="游ゴシック"/>
                <a:cs typeface="Times New Roman"/>
              </a:rPr>
              <a:t>3.2 - </a:t>
            </a:r>
            <a:r>
              <a:rPr lang="ja-JP" altLang="en-US" sz="1200">
                <a:latin typeface="游ゴシック"/>
                <a:ea typeface="游ゴシック"/>
                <a:cs typeface="Times New Roman"/>
              </a:rPr>
              <a:t>図</a:t>
            </a:r>
            <a:r>
              <a:rPr lang="en-US" altLang="ja-JP" sz="1200">
                <a:latin typeface="游ゴシック"/>
                <a:ea typeface="游ゴシック"/>
                <a:cs typeface="Times New Roman"/>
              </a:rPr>
              <a:t>3.5</a:t>
            </a:r>
            <a:r>
              <a:rPr lang="ja-JP" altLang="en-US" sz="1200">
                <a:latin typeface="游ゴシック"/>
                <a:ea typeface="游ゴシック"/>
                <a:cs typeface="Times New Roman"/>
              </a:rPr>
              <a:t>）。なお、ほかのシーンの振舞いは紙面の都合上省略する。</a:t>
            </a:r>
            <a:endParaRPr lang="ja-JP" sz="1200">
              <a:latin typeface="游ゴシック"/>
              <a:ea typeface="游ゴシック"/>
              <a:cs typeface="Times New Roman"/>
            </a:endParaRPr>
          </a:p>
        </p:txBody>
      </p:sp>
      <p:sp>
        <p:nvSpPr>
          <p:cNvPr id="14" name="テキスト ボックス 13">
            <a:extLst>
              <a:ext uri="{FF2B5EF4-FFF2-40B4-BE49-F238E27FC236}">
                <a16:creationId xmlns:a16="http://schemas.microsoft.com/office/drawing/2014/main" id="{68CF58E0-70D3-055A-303A-A5731541DA19}"/>
              </a:ext>
            </a:extLst>
          </p:cNvPr>
          <p:cNvSpPr txBox="1"/>
          <p:nvPr/>
        </p:nvSpPr>
        <p:spPr>
          <a:xfrm>
            <a:off x="1098041" y="9301311"/>
            <a:ext cx="22986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3.2 </a:t>
            </a:r>
            <a:r>
              <a:rPr lang="ja-JP" altLang="en-US" sz="1200">
                <a:latin typeface="游ゴシック"/>
                <a:ea typeface="游ゴシック"/>
                <a:cs typeface="Times New Roman"/>
              </a:rPr>
              <a:t>シナリオシーケンサー</a:t>
            </a:r>
            <a:endParaRPr lang="ja-JP" sz="1200">
              <a:latin typeface="游ゴシック"/>
              <a:ea typeface="游ゴシック"/>
              <a:cs typeface="Times New Roman"/>
            </a:endParaRPr>
          </a:p>
        </p:txBody>
      </p:sp>
      <p:sp>
        <p:nvSpPr>
          <p:cNvPr id="19" name="テキスト ボックス 18">
            <a:extLst>
              <a:ext uri="{FF2B5EF4-FFF2-40B4-BE49-F238E27FC236}">
                <a16:creationId xmlns:a16="http://schemas.microsoft.com/office/drawing/2014/main" id="{FFBA0C5C-1F51-AEF0-35FC-F79D3C8F050B}"/>
              </a:ext>
            </a:extLst>
          </p:cNvPr>
          <p:cNvSpPr txBox="1"/>
          <p:nvPr/>
        </p:nvSpPr>
        <p:spPr>
          <a:xfrm>
            <a:off x="6303003" y="10071311"/>
            <a:ext cx="22986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3.3 </a:t>
            </a:r>
            <a:r>
              <a:rPr lang="ja-JP" altLang="en-US" sz="1200">
                <a:latin typeface="游ゴシック"/>
                <a:ea typeface="游ゴシック"/>
                <a:cs typeface="Times New Roman"/>
              </a:rPr>
              <a:t>ダブルループシナリオ</a:t>
            </a:r>
            <a:endParaRPr lang="ja-JP" sz="1200">
              <a:latin typeface="游ゴシック"/>
              <a:ea typeface="游ゴシック"/>
              <a:cs typeface="Times New Roman"/>
            </a:endParaRPr>
          </a:p>
        </p:txBody>
      </p:sp>
      <p:sp>
        <p:nvSpPr>
          <p:cNvPr id="21" name="テキスト ボックス 20">
            <a:extLst>
              <a:ext uri="{FF2B5EF4-FFF2-40B4-BE49-F238E27FC236}">
                <a16:creationId xmlns:a16="http://schemas.microsoft.com/office/drawing/2014/main" id="{3D212BA7-5391-0A59-4E98-F8674CCB7837}"/>
              </a:ext>
            </a:extLst>
          </p:cNvPr>
          <p:cNvSpPr txBox="1"/>
          <p:nvPr/>
        </p:nvSpPr>
        <p:spPr>
          <a:xfrm>
            <a:off x="10642597" y="4514919"/>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3.4 </a:t>
            </a:r>
            <a:r>
              <a:rPr lang="en-US" altLang="ja-JP" sz="1200" err="1">
                <a:latin typeface="游ゴシック"/>
                <a:ea typeface="游ゴシック"/>
                <a:cs typeface="Times New Roman"/>
              </a:rPr>
              <a:t>ライントレース</a:t>
            </a:r>
            <a:endParaRPr lang="ja-JP" altLang="en-US" sz="1200">
              <a:latin typeface="游ゴシック"/>
              <a:ea typeface="游ゴシック"/>
              <a:cs typeface="Times New Roman"/>
            </a:endParaRPr>
          </a:p>
        </p:txBody>
      </p:sp>
      <p:sp>
        <p:nvSpPr>
          <p:cNvPr id="23" name="テキスト ボックス 22">
            <a:extLst>
              <a:ext uri="{FF2B5EF4-FFF2-40B4-BE49-F238E27FC236}">
                <a16:creationId xmlns:a16="http://schemas.microsoft.com/office/drawing/2014/main" id="{3A1494D1-AA25-193E-D62D-2258566EAEAC}"/>
              </a:ext>
            </a:extLst>
          </p:cNvPr>
          <p:cNvSpPr txBox="1"/>
          <p:nvPr/>
        </p:nvSpPr>
        <p:spPr>
          <a:xfrm>
            <a:off x="11867121" y="10037198"/>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3.5 </a:t>
            </a:r>
            <a:r>
              <a:rPr lang="en-US" altLang="ja-JP" sz="1200" err="1">
                <a:latin typeface="游ゴシック"/>
                <a:ea typeface="游ゴシック"/>
                <a:cs typeface="Times New Roman"/>
              </a:rPr>
              <a:t>青色判定</a:t>
            </a:r>
            <a:endParaRPr lang="ja-JP" altLang="en-US" sz="1200">
              <a:latin typeface="游ゴシック"/>
              <a:ea typeface="游ゴシック"/>
              <a:cs typeface="Times New Roman"/>
            </a:endParaRPr>
          </a:p>
        </p:txBody>
      </p:sp>
      <p:pic>
        <p:nvPicPr>
          <p:cNvPr id="29" name="グラフィックス 28">
            <a:extLst>
              <a:ext uri="{FF2B5EF4-FFF2-40B4-BE49-F238E27FC236}">
                <a16:creationId xmlns:a16="http://schemas.microsoft.com/office/drawing/2014/main" id="{DF714FF1-DF97-E791-000D-C849703EEE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5801" y="4972504"/>
            <a:ext cx="5905879" cy="5003800"/>
          </a:xfrm>
          <a:prstGeom prst="rect">
            <a:avLst/>
          </a:prstGeom>
        </p:spPr>
      </p:pic>
      <p:pic>
        <p:nvPicPr>
          <p:cNvPr id="38" name="グラフィックス 37">
            <a:extLst>
              <a:ext uri="{FF2B5EF4-FFF2-40B4-BE49-F238E27FC236}">
                <a16:creationId xmlns:a16="http://schemas.microsoft.com/office/drawing/2014/main" id="{B0DA13D4-A570-EBCF-B88F-D25F4198ED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1686" y="8113747"/>
            <a:ext cx="4423228" cy="1861846"/>
          </a:xfrm>
          <a:prstGeom prst="rect">
            <a:avLst/>
          </a:prstGeom>
        </p:spPr>
      </p:pic>
      <p:sp>
        <p:nvSpPr>
          <p:cNvPr id="39" name="フローチャート: 処理 38">
            <a:extLst>
              <a:ext uri="{FF2B5EF4-FFF2-40B4-BE49-F238E27FC236}">
                <a16:creationId xmlns:a16="http://schemas.microsoft.com/office/drawing/2014/main" id="{ECED8C44-F3CB-483A-DCDF-288795834182}"/>
              </a:ext>
            </a:extLst>
          </p:cNvPr>
          <p:cNvSpPr/>
          <p:nvPr/>
        </p:nvSpPr>
        <p:spPr>
          <a:xfrm>
            <a:off x="10274300" y="4978400"/>
            <a:ext cx="4318000" cy="2946400"/>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t>何か補足説明？</a:t>
            </a:r>
            <a:endParaRPr lang="en-US" altLang="ja-JP"/>
          </a:p>
          <a:p>
            <a:pPr algn="ctr"/>
            <a:r>
              <a:rPr kumimoji="1" lang="ja-JP" altLang="en-US"/>
              <a:t>（なければ青色判定をもう少し上に</a:t>
            </a:r>
            <a:r>
              <a:rPr lang="ja-JP" altLang="en-US"/>
              <a:t>）</a:t>
            </a:r>
            <a:endParaRPr kumimoji="1" lang="en-US" altLang="ja-JP"/>
          </a:p>
        </p:txBody>
      </p:sp>
      <p:pic>
        <p:nvPicPr>
          <p:cNvPr id="69" name="グラフィックス 68">
            <a:extLst>
              <a:ext uri="{FF2B5EF4-FFF2-40B4-BE49-F238E27FC236}">
                <a16:creationId xmlns:a16="http://schemas.microsoft.com/office/drawing/2014/main" id="{26E52828-ACDC-A1BA-930E-BC5EFAD334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59738" y="716756"/>
            <a:ext cx="6622289" cy="3721894"/>
          </a:xfrm>
          <a:prstGeom prst="rect">
            <a:avLst/>
          </a:prstGeom>
        </p:spPr>
      </p:pic>
      <p:sp>
        <p:nvSpPr>
          <p:cNvPr id="51" name="フリーフォーム: 図形 50">
            <a:extLst>
              <a:ext uri="{FF2B5EF4-FFF2-40B4-BE49-F238E27FC236}">
                <a16:creationId xmlns:a16="http://schemas.microsoft.com/office/drawing/2014/main" id="{01704B85-98DA-5CE3-3FA1-0B0AFCE513BA}"/>
              </a:ext>
            </a:extLst>
          </p:cNvPr>
          <p:cNvSpPr/>
          <p:nvPr/>
        </p:nvSpPr>
        <p:spPr>
          <a:xfrm>
            <a:off x="7858125" y="1657350"/>
            <a:ext cx="2289175" cy="6229350"/>
          </a:xfrm>
          <a:custGeom>
            <a:avLst/>
            <a:gdLst>
              <a:gd name="connsiteX0" fmla="*/ 990600 w 2260600"/>
              <a:gd name="connsiteY0" fmla="*/ 3689350 h 3689350"/>
              <a:gd name="connsiteX1" fmla="*/ 2260600 w 2260600"/>
              <a:gd name="connsiteY1" fmla="*/ 3689350 h 3689350"/>
              <a:gd name="connsiteX2" fmla="*/ 2260600 w 2260600"/>
              <a:gd name="connsiteY2" fmla="*/ 622300 h 3689350"/>
              <a:gd name="connsiteX3" fmla="*/ 0 w 2260600"/>
              <a:gd name="connsiteY3" fmla="*/ 622300 h 3689350"/>
              <a:gd name="connsiteX4" fmla="*/ 0 w 2260600"/>
              <a:gd name="connsiteY4" fmla="*/ 0 h 3689350"/>
              <a:gd name="connsiteX5" fmla="*/ 171450 w 2260600"/>
              <a:gd name="connsiteY5" fmla="*/ 0 h 3689350"/>
              <a:gd name="connsiteX6" fmla="*/ 171450 w 2260600"/>
              <a:gd name="connsiteY6" fmla="*/ 0 h 3689350"/>
              <a:gd name="connsiteX7" fmla="*/ 114300 w 2260600"/>
              <a:gd name="connsiteY7" fmla="*/ 0 h 3689350"/>
              <a:gd name="connsiteX0" fmla="*/ 990600 w 2260600"/>
              <a:gd name="connsiteY0" fmla="*/ 3689350 h 3689350"/>
              <a:gd name="connsiteX1" fmla="*/ 2260600 w 2260600"/>
              <a:gd name="connsiteY1" fmla="*/ 3689350 h 3689350"/>
              <a:gd name="connsiteX2" fmla="*/ 2260600 w 2260600"/>
              <a:gd name="connsiteY2" fmla="*/ 622300 h 3689350"/>
              <a:gd name="connsiteX3" fmla="*/ 9525 w 2260600"/>
              <a:gd name="connsiteY3" fmla="*/ 641038 h 3689350"/>
              <a:gd name="connsiteX4" fmla="*/ 0 w 2260600"/>
              <a:gd name="connsiteY4" fmla="*/ 0 h 3689350"/>
              <a:gd name="connsiteX5" fmla="*/ 171450 w 2260600"/>
              <a:gd name="connsiteY5" fmla="*/ 0 h 3689350"/>
              <a:gd name="connsiteX6" fmla="*/ 171450 w 2260600"/>
              <a:gd name="connsiteY6" fmla="*/ 0 h 3689350"/>
              <a:gd name="connsiteX7" fmla="*/ 114300 w 2260600"/>
              <a:gd name="connsiteY7" fmla="*/ 0 h 3689350"/>
              <a:gd name="connsiteX0" fmla="*/ 990600 w 2260600"/>
              <a:gd name="connsiteY0" fmla="*/ 3689350 h 3689350"/>
              <a:gd name="connsiteX1" fmla="*/ 2260600 w 2260600"/>
              <a:gd name="connsiteY1" fmla="*/ 3689350 h 3689350"/>
              <a:gd name="connsiteX2" fmla="*/ 2260600 w 2260600"/>
              <a:gd name="connsiteY2" fmla="*/ 622300 h 3689350"/>
              <a:gd name="connsiteX3" fmla="*/ 28575 w 2260600"/>
              <a:gd name="connsiteY3" fmla="*/ 1671641 h 3689350"/>
              <a:gd name="connsiteX4" fmla="*/ 0 w 2260600"/>
              <a:gd name="connsiteY4" fmla="*/ 0 h 3689350"/>
              <a:gd name="connsiteX5" fmla="*/ 171450 w 2260600"/>
              <a:gd name="connsiteY5" fmla="*/ 0 h 3689350"/>
              <a:gd name="connsiteX6" fmla="*/ 171450 w 2260600"/>
              <a:gd name="connsiteY6" fmla="*/ 0 h 3689350"/>
              <a:gd name="connsiteX7" fmla="*/ 114300 w 2260600"/>
              <a:gd name="connsiteY7" fmla="*/ 0 h 3689350"/>
              <a:gd name="connsiteX0" fmla="*/ 990600 w 2270125"/>
              <a:gd name="connsiteY0" fmla="*/ 3689350 h 3689350"/>
              <a:gd name="connsiteX1" fmla="*/ 2260600 w 2270125"/>
              <a:gd name="connsiteY1" fmla="*/ 3689350 h 3689350"/>
              <a:gd name="connsiteX2" fmla="*/ 2270125 w 2270125"/>
              <a:gd name="connsiteY2" fmla="*/ 1677887 h 3689350"/>
              <a:gd name="connsiteX3" fmla="*/ 28575 w 2270125"/>
              <a:gd name="connsiteY3" fmla="*/ 1671641 h 3689350"/>
              <a:gd name="connsiteX4" fmla="*/ 0 w 2270125"/>
              <a:gd name="connsiteY4" fmla="*/ 0 h 3689350"/>
              <a:gd name="connsiteX5" fmla="*/ 171450 w 2270125"/>
              <a:gd name="connsiteY5" fmla="*/ 0 h 3689350"/>
              <a:gd name="connsiteX6" fmla="*/ 171450 w 2270125"/>
              <a:gd name="connsiteY6" fmla="*/ 0 h 3689350"/>
              <a:gd name="connsiteX7" fmla="*/ 114300 w 2270125"/>
              <a:gd name="connsiteY7" fmla="*/ 0 h 3689350"/>
              <a:gd name="connsiteX0" fmla="*/ 990600 w 2270125"/>
              <a:gd name="connsiteY0" fmla="*/ 3689350 h 3689350"/>
              <a:gd name="connsiteX1" fmla="*/ 2260600 w 2270125"/>
              <a:gd name="connsiteY1" fmla="*/ 3689350 h 3689350"/>
              <a:gd name="connsiteX2" fmla="*/ 2270125 w 2270125"/>
              <a:gd name="connsiteY2" fmla="*/ 1677887 h 3689350"/>
              <a:gd name="connsiteX3" fmla="*/ 28575 w 2270125"/>
              <a:gd name="connsiteY3" fmla="*/ 1671641 h 3689350"/>
              <a:gd name="connsiteX4" fmla="*/ 0 w 2270125"/>
              <a:gd name="connsiteY4" fmla="*/ 0 h 3689350"/>
              <a:gd name="connsiteX5" fmla="*/ 171450 w 2270125"/>
              <a:gd name="connsiteY5" fmla="*/ 0 h 3689350"/>
              <a:gd name="connsiteX6" fmla="*/ 171450 w 2270125"/>
              <a:gd name="connsiteY6" fmla="*/ 0 h 3689350"/>
              <a:gd name="connsiteX0" fmla="*/ 990600 w 2270125"/>
              <a:gd name="connsiteY0" fmla="*/ 3689350 h 3689350"/>
              <a:gd name="connsiteX1" fmla="*/ 2260600 w 2270125"/>
              <a:gd name="connsiteY1" fmla="*/ 3689350 h 3689350"/>
              <a:gd name="connsiteX2" fmla="*/ 2270125 w 2270125"/>
              <a:gd name="connsiteY2" fmla="*/ 1677887 h 3689350"/>
              <a:gd name="connsiteX3" fmla="*/ 28575 w 2270125"/>
              <a:gd name="connsiteY3" fmla="*/ 1671641 h 3689350"/>
              <a:gd name="connsiteX4" fmla="*/ 0 w 2270125"/>
              <a:gd name="connsiteY4" fmla="*/ 0 h 3689350"/>
              <a:gd name="connsiteX5" fmla="*/ 171450 w 2270125"/>
              <a:gd name="connsiteY5" fmla="*/ 0 h 3689350"/>
              <a:gd name="connsiteX0" fmla="*/ 1004888 w 2284413"/>
              <a:gd name="connsiteY0" fmla="*/ 3689350 h 3689350"/>
              <a:gd name="connsiteX1" fmla="*/ 2274888 w 2284413"/>
              <a:gd name="connsiteY1" fmla="*/ 3689350 h 3689350"/>
              <a:gd name="connsiteX2" fmla="*/ 2284413 w 2284413"/>
              <a:gd name="connsiteY2" fmla="*/ 1677887 h 3689350"/>
              <a:gd name="connsiteX3" fmla="*/ 0 w 2284413"/>
              <a:gd name="connsiteY3" fmla="*/ 1677887 h 3689350"/>
              <a:gd name="connsiteX4" fmla="*/ 14288 w 2284413"/>
              <a:gd name="connsiteY4" fmla="*/ 0 h 3689350"/>
              <a:gd name="connsiteX5" fmla="*/ 185738 w 2284413"/>
              <a:gd name="connsiteY5" fmla="*/ 0 h 3689350"/>
              <a:gd name="connsiteX0" fmla="*/ 1009650 w 2289175"/>
              <a:gd name="connsiteY0" fmla="*/ 3689350 h 3689350"/>
              <a:gd name="connsiteX1" fmla="*/ 2279650 w 2289175"/>
              <a:gd name="connsiteY1" fmla="*/ 3689350 h 3689350"/>
              <a:gd name="connsiteX2" fmla="*/ 2289175 w 2289175"/>
              <a:gd name="connsiteY2" fmla="*/ 1677887 h 3689350"/>
              <a:gd name="connsiteX3" fmla="*/ 4762 w 2289175"/>
              <a:gd name="connsiteY3" fmla="*/ 1677887 h 3689350"/>
              <a:gd name="connsiteX4" fmla="*/ 0 w 2289175"/>
              <a:gd name="connsiteY4" fmla="*/ 0 h 3689350"/>
              <a:gd name="connsiteX5" fmla="*/ 190500 w 2289175"/>
              <a:gd name="connsiteY5" fmla="*/ 0 h 3689350"/>
              <a:gd name="connsiteX0" fmla="*/ 1009650 w 2289175"/>
              <a:gd name="connsiteY0" fmla="*/ 4084935 h 4084935"/>
              <a:gd name="connsiteX1" fmla="*/ 2279650 w 2289175"/>
              <a:gd name="connsiteY1" fmla="*/ 4084935 h 4084935"/>
              <a:gd name="connsiteX2" fmla="*/ 2289175 w 2289175"/>
              <a:gd name="connsiteY2" fmla="*/ 2073472 h 4084935"/>
              <a:gd name="connsiteX3" fmla="*/ 4762 w 2289175"/>
              <a:gd name="connsiteY3" fmla="*/ 2073472 h 4084935"/>
              <a:gd name="connsiteX4" fmla="*/ 0 w 2289175"/>
              <a:gd name="connsiteY4" fmla="*/ 0 h 4084935"/>
              <a:gd name="connsiteX5" fmla="*/ 190500 w 2289175"/>
              <a:gd name="connsiteY5" fmla="*/ 395585 h 4084935"/>
              <a:gd name="connsiteX0" fmla="*/ 1009650 w 2289175"/>
              <a:gd name="connsiteY0" fmla="*/ 4084935 h 4084935"/>
              <a:gd name="connsiteX1" fmla="*/ 2279650 w 2289175"/>
              <a:gd name="connsiteY1" fmla="*/ 4084935 h 4084935"/>
              <a:gd name="connsiteX2" fmla="*/ 2289175 w 2289175"/>
              <a:gd name="connsiteY2" fmla="*/ 2073472 h 4084935"/>
              <a:gd name="connsiteX3" fmla="*/ 4762 w 2289175"/>
              <a:gd name="connsiteY3" fmla="*/ 2073472 h 4084935"/>
              <a:gd name="connsiteX4" fmla="*/ 0 w 2289175"/>
              <a:gd name="connsiteY4" fmla="*/ 0 h 4084935"/>
              <a:gd name="connsiteX5" fmla="*/ 285750 w 2289175"/>
              <a:gd name="connsiteY5" fmla="*/ 0 h 4084935"/>
              <a:gd name="connsiteX0" fmla="*/ 1009650 w 2289175"/>
              <a:gd name="connsiteY0" fmla="*/ 4084935 h 4084935"/>
              <a:gd name="connsiteX1" fmla="*/ 2279650 w 2289175"/>
              <a:gd name="connsiteY1" fmla="*/ 4084935 h 4084935"/>
              <a:gd name="connsiteX2" fmla="*/ 2289175 w 2289175"/>
              <a:gd name="connsiteY2" fmla="*/ 2073472 h 4084935"/>
              <a:gd name="connsiteX3" fmla="*/ 4762 w 2289175"/>
              <a:gd name="connsiteY3" fmla="*/ 2073472 h 4084935"/>
              <a:gd name="connsiteX4" fmla="*/ 0 w 2289175"/>
              <a:gd name="connsiteY4" fmla="*/ 0 h 4084935"/>
              <a:gd name="connsiteX5" fmla="*/ 262890 w 2289175"/>
              <a:gd name="connsiteY5" fmla="*/ 0 h 4084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9175" h="4084935">
                <a:moveTo>
                  <a:pt x="1009650" y="4084935"/>
                </a:moveTo>
                <a:lnTo>
                  <a:pt x="2279650" y="4084935"/>
                </a:lnTo>
                <a:lnTo>
                  <a:pt x="2289175" y="2073472"/>
                </a:lnTo>
                <a:lnTo>
                  <a:pt x="4762" y="2073472"/>
                </a:lnTo>
                <a:cubicBezTo>
                  <a:pt x="3175" y="1514176"/>
                  <a:pt x="1587" y="559296"/>
                  <a:pt x="0" y="0"/>
                </a:cubicBezTo>
                <a:lnTo>
                  <a:pt x="262890" y="0"/>
                </a:lnTo>
              </a:path>
            </a:pathLst>
          </a:custGeom>
          <a:noFill/>
          <a:ln w="63500">
            <a:solidFill>
              <a:schemeClr val="accent2"/>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図形 59">
            <a:extLst>
              <a:ext uri="{FF2B5EF4-FFF2-40B4-BE49-F238E27FC236}">
                <a16:creationId xmlns:a16="http://schemas.microsoft.com/office/drawing/2014/main" id="{3C245DD8-F131-7823-4411-2344DCB51E27}"/>
              </a:ext>
            </a:extLst>
          </p:cNvPr>
          <p:cNvSpPr/>
          <p:nvPr/>
        </p:nvSpPr>
        <p:spPr>
          <a:xfrm>
            <a:off x="9853613" y="8423593"/>
            <a:ext cx="442912" cy="472757"/>
          </a:xfrm>
          <a:custGeom>
            <a:avLst/>
            <a:gdLst>
              <a:gd name="connsiteX0" fmla="*/ 0 w 442912"/>
              <a:gd name="connsiteY0" fmla="*/ 0 h 471487"/>
              <a:gd name="connsiteX1" fmla="*/ 295275 w 442912"/>
              <a:gd name="connsiteY1" fmla="*/ 0 h 471487"/>
              <a:gd name="connsiteX2" fmla="*/ 295275 w 442912"/>
              <a:gd name="connsiteY2" fmla="*/ 471487 h 471487"/>
              <a:gd name="connsiteX3" fmla="*/ 442912 w 442912"/>
              <a:gd name="connsiteY3" fmla="*/ 471487 h 471487"/>
              <a:gd name="connsiteX4" fmla="*/ 442912 w 442912"/>
              <a:gd name="connsiteY4" fmla="*/ 471487 h 471487"/>
              <a:gd name="connsiteX0" fmla="*/ 0 w 442912"/>
              <a:gd name="connsiteY0" fmla="*/ 7620 h 479107"/>
              <a:gd name="connsiteX1" fmla="*/ 173355 w 442912"/>
              <a:gd name="connsiteY1" fmla="*/ 0 h 479107"/>
              <a:gd name="connsiteX2" fmla="*/ 295275 w 442912"/>
              <a:gd name="connsiteY2" fmla="*/ 479107 h 479107"/>
              <a:gd name="connsiteX3" fmla="*/ 442912 w 442912"/>
              <a:gd name="connsiteY3" fmla="*/ 479107 h 479107"/>
              <a:gd name="connsiteX4" fmla="*/ 442912 w 442912"/>
              <a:gd name="connsiteY4" fmla="*/ 479107 h 479107"/>
              <a:gd name="connsiteX0" fmla="*/ 0 w 442912"/>
              <a:gd name="connsiteY0" fmla="*/ 7620 h 479107"/>
              <a:gd name="connsiteX1" fmla="*/ 173355 w 442912"/>
              <a:gd name="connsiteY1" fmla="*/ 0 h 479107"/>
              <a:gd name="connsiteX2" fmla="*/ 165735 w 442912"/>
              <a:gd name="connsiteY2" fmla="*/ 471487 h 479107"/>
              <a:gd name="connsiteX3" fmla="*/ 442912 w 442912"/>
              <a:gd name="connsiteY3" fmla="*/ 479107 h 479107"/>
              <a:gd name="connsiteX4" fmla="*/ 442912 w 442912"/>
              <a:gd name="connsiteY4" fmla="*/ 479107 h 479107"/>
              <a:gd name="connsiteX0" fmla="*/ 0 w 442912"/>
              <a:gd name="connsiteY0" fmla="*/ 7620 h 479107"/>
              <a:gd name="connsiteX1" fmla="*/ 173355 w 442912"/>
              <a:gd name="connsiteY1" fmla="*/ 0 h 479107"/>
              <a:gd name="connsiteX2" fmla="*/ 188595 w 442912"/>
              <a:gd name="connsiteY2" fmla="*/ 471487 h 479107"/>
              <a:gd name="connsiteX3" fmla="*/ 442912 w 442912"/>
              <a:gd name="connsiteY3" fmla="*/ 479107 h 479107"/>
              <a:gd name="connsiteX4" fmla="*/ 442912 w 442912"/>
              <a:gd name="connsiteY4" fmla="*/ 479107 h 479107"/>
              <a:gd name="connsiteX0" fmla="*/ 0 w 442912"/>
              <a:gd name="connsiteY0" fmla="*/ 7620 h 479107"/>
              <a:gd name="connsiteX1" fmla="*/ 173355 w 442912"/>
              <a:gd name="connsiteY1" fmla="*/ 0 h 479107"/>
              <a:gd name="connsiteX2" fmla="*/ 173355 w 442912"/>
              <a:gd name="connsiteY2" fmla="*/ 471487 h 479107"/>
              <a:gd name="connsiteX3" fmla="*/ 442912 w 442912"/>
              <a:gd name="connsiteY3" fmla="*/ 479107 h 479107"/>
              <a:gd name="connsiteX4" fmla="*/ 442912 w 442912"/>
              <a:gd name="connsiteY4" fmla="*/ 479107 h 479107"/>
              <a:gd name="connsiteX0" fmla="*/ 0 w 442912"/>
              <a:gd name="connsiteY0" fmla="*/ 0 h 471487"/>
              <a:gd name="connsiteX1" fmla="*/ 173355 w 442912"/>
              <a:gd name="connsiteY1" fmla="*/ 17780 h 471487"/>
              <a:gd name="connsiteX2" fmla="*/ 173355 w 442912"/>
              <a:gd name="connsiteY2" fmla="*/ 463867 h 471487"/>
              <a:gd name="connsiteX3" fmla="*/ 442912 w 442912"/>
              <a:gd name="connsiteY3" fmla="*/ 471487 h 471487"/>
              <a:gd name="connsiteX4" fmla="*/ 442912 w 442912"/>
              <a:gd name="connsiteY4" fmla="*/ 471487 h 471487"/>
              <a:gd name="connsiteX0" fmla="*/ 0 w 442912"/>
              <a:gd name="connsiteY0" fmla="*/ 1270 h 472757"/>
              <a:gd name="connsiteX1" fmla="*/ 167005 w 442912"/>
              <a:gd name="connsiteY1" fmla="*/ 0 h 472757"/>
              <a:gd name="connsiteX2" fmla="*/ 173355 w 442912"/>
              <a:gd name="connsiteY2" fmla="*/ 465137 h 472757"/>
              <a:gd name="connsiteX3" fmla="*/ 442912 w 442912"/>
              <a:gd name="connsiteY3" fmla="*/ 472757 h 472757"/>
              <a:gd name="connsiteX4" fmla="*/ 442912 w 442912"/>
              <a:gd name="connsiteY4" fmla="*/ 472757 h 472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912" h="472757">
                <a:moveTo>
                  <a:pt x="0" y="1270"/>
                </a:moveTo>
                <a:lnTo>
                  <a:pt x="167005" y="0"/>
                </a:lnTo>
                <a:cubicBezTo>
                  <a:pt x="169122" y="155046"/>
                  <a:pt x="171238" y="310091"/>
                  <a:pt x="173355" y="465137"/>
                </a:cubicBezTo>
                <a:lnTo>
                  <a:pt x="442912" y="472757"/>
                </a:lnTo>
                <a:lnTo>
                  <a:pt x="442912" y="472757"/>
                </a:lnTo>
              </a:path>
            </a:pathLst>
          </a:custGeom>
          <a:noFill/>
          <a:ln w="63500">
            <a:solidFill>
              <a:schemeClr val="accent2"/>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グラフィックス 66">
            <a:extLst>
              <a:ext uri="{FF2B5EF4-FFF2-40B4-BE49-F238E27FC236}">
                <a16:creationId xmlns:a16="http://schemas.microsoft.com/office/drawing/2014/main" id="{7982411D-1D9B-9B1E-D3A6-4D8DDF2A7B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4950" y="5883275"/>
            <a:ext cx="3879850" cy="3315127"/>
          </a:xfrm>
          <a:prstGeom prst="rect">
            <a:avLst/>
          </a:prstGeom>
        </p:spPr>
      </p:pic>
      <p:cxnSp>
        <p:nvCxnSpPr>
          <p:cNvPr id="62" name="直線矢印コネクタ 61">
            <a:extLst>
              <a:ext uri="{FF2B5EF4-FFF2-40B4-BE49-F238E27FC236}">
                <a16:creationId xmlns:a16="http://schemas.microsoft.com/office/drawing/2014/main" id="{A395D5FA-6262-0FA6-1E7C-C5EC7F63E5B9}"/>
              </a:ext>
            </a:extLst>
          </p:cNvPr>
          <p:cNvCxnSpPr>
            <a:cxnSpLocks/>
          </p:cNvCxnSpPr>
          <p:nvPr/>
        </p:nvCxnSpPr>
        <p:spPr>
          <a:xfrm>
            <a:off x="3937227" y="7324623"/>
            <a:ext cx="258762" cy="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547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振舞いモデル</a:t>
              </a:r>
              <a:endParaRPr kumimoji="1" lang="en-US" altLang="ja-JP" sz="1600" b="1"/>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b="1"/>
                <a:t>工夫点</a:t>
              </a:r>
              <a:endParaRPr kumimoji="1" lang="en-US" altLang="ja-JP" sz="1600" b="1"/>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構造モデル</a:t>
              </a:r>
              <a:endParaRPr kumimoji="1" lang="en-US" altLang="ja-JP" sz="1600" b="1"/>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gr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23C87BF-EBDA-0E36-44FF-66F4447217BA}"/>
              </a:ext>
            </a:extLst>
          </p:cNvPr>
          <p:cNvSpPr/>
          <p:nvPr/>
        </p:nvSpPr>
        <p:spPr>
          <a:xfrm>
            <a:off x="201518" y="631262"/>
            <a:ext cx="14612174" cy="9615753"/>
          </a:xfrm>
          <a:prstGeom prst="rect">
            <a:avLst/>
          </a:prstGeom>
          <a:solidFill>
            <a:schemeClr val="bg1"/>
          </a:solid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039591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7EE288-A1E3-8EFE-6390-5D875C3DA926}"/>
              </a:ext>
            </a:extLst>
          </p:cNvPr>
          <p:cNvSpPr>
            <a:spLocks noGrp="1"/>
          </p:cNvSpPr>
          <p:nvPr>
            <p:ph type="title"/>
          </p:nvPr>
        </p:nvSpPr>
        <p:spPr/>
        <p:txBody>
          <a:bodyPr/>
          <a:lstStyle/>
          <a:p>
            <a:endParaRPr kumimoji="1" lang="ja-JP" altLang="en-US"/>
          </a:p>
        </p:txBody>
      </p:sp>
      <p:pic>
        <p:nvPicPr>
          <p:cNvPr id="4" name="グラフィックス 3">
            <a:extLst>
              <a:ext uri="{FF2B5EF4-FFF2-40B4-BE49-F238E27FC236}">
                <a16:creationId xmlns:a16="http://schemas.microsoft.com/office/drawing/2014/main" id="{AA565AA6-52EA-AE03-BD66-FA9C6DF83E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5658" y="5410936"/>
            <a:ext cx="4829222" cy="4627584"/>
          </a:xfrm>
          <a:prstGeom prst="rect">
            <a:avLst/>
          </a:prstGeom>
        </p:spPr>
      </p:pic>
      <p:pic>
        <p:nvPicPr>
          <p:cNvPr id="5" name="グラフィックス 4">
            <a:extLst>
              <a:ext uri="{FF2B5EF4-FFF2-40B4-BE49-F238E27FC236}">
                <a16:creationId xmlns:a16="http://schemas.microsoft.com/office/drawing/2014/main" id="{8712B9C4-7EFB-7EC0-B79A-03818ECAFC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15083" y="923225"/>
            <a:ext cx="5587657" cy="4531425"/>
          </a:xfrm>
          <a:prstGeom prst="rect">
            <a:avLst/>
          </a:prstGeom>
        </p:spPr>
      </p:pic>
      <p:pic>
        <p:nvPicPr>
          <p:cNvPr id="6" name="グラフィックス 5">
            <a:extLst>
              <a:ext uri="{FF2B5EF4-FFF2-40B4-BE49-F238E27FC236}">
                <a16:creationId xmlns:a16="http://schemas.microsoft.com/office/drawing/2014/main" id="{CC5E2B46-ADEF-5DCD-A3D8-37D3015BD3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8979" y="5299324"/>
            <a:ext cx="4967214" cy="4645712"/>
          </a:xfrm>
          <a:prstGeom prst="rect">
            <a:avLst/>
          </a:prstGeom>
        </p:spPr>
      </p:pic>
      <p:pic>
        <p:nvPicPr>
          <p:cNvPr id="7" name="グラフィックス 6">
            <a:extLst>
              <a:ext uri="{FF2B5EF4-FFF2-40B4-BE49-F238E27FC236}">
                <a16:creationId xmlns:a16="http://schemas.microsoft.com/office/drawing/2014/main" id="{5AD62688-AF05-AF68-DF42-688CAD12FB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63672" y="6034482"/>
            <a:ext cx="4156025" cy="1749373"/>
          </a:xfrm>
          <a:prstGeom prst="rect">
            <a:avLst/>
          </a:prstGeom>
        </p:spPr>
      </p:pic>
    </p:spTree>
    <p:extLst>
      <p:ext uri="{BB962C8B-B14F-4D97-AF65-F5344CB8AC3E}">
        <p14:creationId xmlns:p14="http://schemas.microsoft.com/office/powerpoint/2010/main" val="3357969748"/>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1C3C11EF8ACAF14CB59AA12B5DD906E5" ma:contentTypeVersion="8" ma:contentTypeDescription="新しいドキュメントを作成します。" ma:contentTypeScope="" ma:versionID="272614cc53304fca072ab13ab753c9c5">
  <xsd:schema xmlns:xsd="http://www.w3.org/2001/XMLSchema" xmlns:xs="http://www.w3.org/2001/XMLSchema" xmlns:p="http://schemas.microsoft.com/office/2006/metadata/properties" xmlns:ns3="ee5c7c0c-f424-41b1-a195-3825f1d1e3c5" targetNamespace="http://schemas.microsoft.com/office/2006/metadata/properties" ma:root="true" ma:fieldsID="7eec27a0e36d207f91a9d9bb93fba75b" ns3:_="">
    <xsd:import namespace="ee5c7c0c-f424-41b1-a195-3825f1d1e3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SearchPropertie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c7c0c-f424-41b1-a195-3825f1d1e3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_activity" ma:index="14"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e5c7c0c-f424-41b1-a195-3825f1d1e3c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D3F19E-CB4E-4EAF-8C9A-94DFCD0C3012}">
  <ds:schemaRefs>
    <ds:schemaRef ds:uri="ee5c7c0c-f424-41b1-a195-3825f1d1e3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696EEA2-7009-434C-BEFE-68402594688F}">
  <ds:schemaRefs>
    <ds:schemaRef ds:uri="http://purl.org/dc/dcmitype/"/>
    <ds:schemaRef ds:uri="http://schemas.microsoft.com/office/2006/metadata/properties"/>
    <ds:schemaRef ds:uri="ee5c7c0c-f424-41b1-a195-3825f1d1e3c5"/>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BD89A57D-D74A-40AE-95BF-E4A421F22E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1213</Words>
  <Application>Microsoft Office PowerPoint</Application>
  <PresentationFormat>ユーザー設定</PresentationFormat>
  <Paragraphs>174</Paragraphs>
  <Slides>6</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6</vt:i4>
      </vt:variant>
    </vt:vector>
  </HeadingPairs>
  <TitlesOfParts>
    <vt:vector size="15" baseType="lpstr">
      <vt:lpstr>HG丸ｺﾞｼｯｸM-PRO</vt:lpstr>
      <vt:lpstr>ＭＳ Ｐゴシック</vt:lpstr>
      <vt:lpstr>游ゴシック</vt:lpstr>
      <vt:lpstr>游ゴシック Light</vt:lpstr>
      <vt:lpstr>Arial</vt:lpstr>
      <vt:lpstr>Times New Roman</vt:lpstr>
      <vt:lpstr>Wingdings</vt:lpstr>
      <vt:lpstr>アブストラクトページ用（プライマリークラス）</vt:lpstr>
      <vt:lpstr>デザインの設定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新保一翔</cp:lastModifiedBy>
  <cp:revision>2</cp:revision>
  <cp:lastPrinted>2018-04-01T05:10:42Z</cp:lastPrinted>
  <dcterms:created xsi:type="dcterms:W3CDTF">2002-02-28T07:41:56Z</dcterms:created>
  <dcterms:modified xsi:type="dcterms:W3CDTF">2024-08-09T04:48:12Z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0x0101001C3C11EF8ACAF14CB59AA12B5DD906E5</vt:lpwstr>
  </property>
</Properties>
</file>